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316055"/>
          <c:y val="0.0459957"/>
          <c:w val="0.660595"/>
          <c:h val="0.747557"/>
        </c:manualLayout>
      </c:layout>
      <c:barChart>
        <c:barDir val="bar"/>
        <c:grouping val="clustered"/>
        <c:varyColors val="0"/>
        <c:ser>
          <c:idx val="0"/>
          <c:order val="0"/>
          <c:tx>
            <c:strRef>
              <c:f>Sheet1!$B$1</c:f>
              <c:strCache>
                <c:ptCount val="1"/>
                <c:pt idx="0">
                  <c:v>onvervulde vraag 2015 op basis van vacaturegraad (% vacatures t.o.v. werkzamen)</c:v>
                </c:pt>
              </c:strCache>
            </c:strRef>
          </c:tx>
          <c:spPr>
            <a:solidFill>
              <a:srgbClr val="D9D9D9"/>
            </a:solidFill>
            <a:ln w="12700" cap="flat">
              <a:noFill/>
              <a:miter lim="400000"/>
            </a:ln>
            <a:effectLst/>
          </c:spPr>
          <c:invertIfNegative val="0"/>
          <c:dLbls>
            <c:numFmt formatCode="0%" sourceLinked="0"/>
            <c:txPr>
              <a:bodyPr/>
              <a:lstStyle/>
              <a:p>
                <a:pPr>
                  <a:defRPr b="0" i="0" strike="noStrike" sz="1000" u="none">
                    <a:solidFill>
                      <a:srgbClr val="000000"/>
                    </a:solidFill>
                    <a:latin typeface="Arial"/>
                  </a:defRPr>
                </a:pPr>
              </a:p>
            </c:txPr>
            <c:dLblPos val="outEnd"/>
            <c:showLegendKey val="0"/>
            <c:showVal val="0"/>
            <c:showCatName val="0"/>
            <c:showSerName val="0"/>
            <c:showPercent val="0"/>
            <c:showBubbleSize val="0"/>
            <c:showLeaderLines val="0"/>
          </c:dLbls>
          <c:cat>
            <c:strRef>
              <c:f>Sheet1!$A$2:$A$6</c:f>
              <c:strCache>
                <c:ptCount val="5"/>
                <c:pt idx="0">
                  <c:v>gz-psycholoog</c:v>
                </c:pt>
                <c:pt idx="1">
                  <c:v>psychotherapeut</c:v>
                </c:pt>
                <c:pt idx="2">
                  <c:v>klinisch psycholoog</c:v>
                </c:pt>
                <c:pt idx="3">
                  <c:v>klinisch neuropsycholoog</c:v>
                </c:pt>
                <c:pt idx="4">
                  <c:v>verpleegkundig specialist ggz</c:v>
                </c:pt>
              </c:strCache>
            </c:strRef>
          </c:cat>
          <c:val>
            <c:numRef>
              <c:f>Sheet1!$B$2:$B$6</c:f>
              <c:numCache>
                <c:ptCount val="5"/>
                <c:pt idx="0">
                  <c:v>0.010000</c:v>
                </c:pt>
                <c:pt idx="1">
                  <c:v>0.000000</c:v>
                </c:pt>
                <c:pt idx="2">
                  <c:v>0.090000</c:v>
                </c:pt>
                <c:pt idx="3">
                  <c:v>0.010000</c:v>
                </c:pt>
                <c:pt idx="4">
                  <c:v>0.020000</c:v>
                </c:pt>
              </c:numCache>
            </c:numRef>
          </c:val>
        </c:ser>
        <c:ser>
          <c:idx val="1"/>
          <c:order val="1"/>
          <c:tx>
            <c:strRef>
              <c:f>Sheet1!$C$1</c:f>
              <c:strCache>
                <c:ptCount val="1"/>
                <c:pt idx="0">
                  <c:v>onvervulde vraag 2018 op basis van vacaturegraad (% vacatures t.o.v. werkzamen)</c:v>
                </c:pt>
              </c:strCache>
            </c:strRef>
          </c:tx>
          <c:spPr>
            <a:solidFill>
              <a:srgbClr val="D96F20"/>
            </a:solidFill>
            <a:ln w="12700" cap="flat">
              <a:noFill/>
              <a:miter lim="400000"/>
            </a:ln>
            <a:effectLst/>
          </c:spPr>
          <c:invertIfNegative val="0"/>
          <c:dLbls>
            <c:numFmt formatCode="0%" sourceLinked="0"/>
            <c:txPr>
              <a:bodyPr/>
              <a:lstStyle/>
              <a:p>
                <a:pPr>
                  <a:defRPr b="1" i="0" strike="noStrike" sz="1000" u="none">
                    <a:solidFill>
                      <a:srgbClr val="000000"/>
                    </a:solidFill>
                    <a:latin typeface="Arial"/>
                  </a:defRPr>
                </a:pPr>
              </a:p>
            </c:txPr>
            <c:dLblPos val="outEnd"/>
            <c:showLegendKey val="0"/>
            <c:showVal val="1"/>
            <c:showCatName val="0"/>
            <c:showSerName val="0"/>
            <c:showPercent val="0"/>
            <c:showBubbleSize val="0"/>
            <c:showLeaderLines val="0"/>
          </c:dLbls>
          <c:cat>
            <c:strRef>
              <c:f>Sheet1!$A$2:$A$6</c:f>
              <c:strCache>
                <c:ptCount val="5"/>
                <c:pt idx="0">
                  <c:v>gz-psycholoog</c:v>
                </c:pt>
                <c:pt idx="1">
                  <c:v>psychotherapeut</c:v>
                </c:pt>
                <c:pt idx="2">
                  <c:v>klinisch psycholoog</c:v>
                </c:pt>
                <c:pt idx="3">
                  <c:v>klinisch neuropsycholoog</c:v>
                </c:pt>
                <c:pt idx="4">
                  <c:v>verpleegkundig specialist ggz</c:v>
                </c:pt>
              </c:strCache>
            </c:strRef>
          </c:cat>
          <c:val>
            <c:numRef>
              <c:f>Sheet1!$C$2:$C$6</c:f>
              <c:numCache>
                <c:ptCount val="5"/>
                <c:pt idx="0">
                  <c:v>0.100000</c:v>
                </c:pt>
                <c:pt idx="1">
                  <c:v>0.040000</c:v>
                </c:pt>
                <c:pt idx="2">
                  <c:v>0.130000</c:v>
                </c:pt>
                <c:pt idx="3">
                  <c:v>0.190000</c:v>
                </c:pt>
                <c:pt idx="4">
                  <c:v>0.180000</c:v>
                </c:pt>
              </c:numCache>
            </c:numRef>
          </c:val>
        </c:ser>
        <c:gapWidth val="150"/>
        <c:overlap val="0"/>
        <c:axId val="2094734552"/>
        <c:axId val="2094734553"/>
      </c:barChart>
      <c:catAx>
        <c:axId val="2094734552"/>
        <c:scaling>
          <c:orientation val="maxMin"/>
        </c:scaling>
        <c:delete val="0"/>
        <c:axPos val="l"/>
        <c:numFmt formatCode="General" sourceLinked="0"/>
        <c:majorTickMark val="none"/>
        <c:minorTickMark val="none"/>
        <c:tickLblPos val="nextTo"/>
        <c:spPr>
          <a:ln w="12700" cap="flat">
            <a:noFill/>
            <a:prstDash val="solid"/>
            <a:miter lim="400000"/>
          </a:ln>
        </c:spPr>
        <c:txPr>
          <a:bodyPr rot="0"/>
          <a:lstStyle/>
          <a:p>
            <a:pPr>
              <a:defRPr b="0" i="0" strike="noStrike" sz="1000" u="none">
                <a:solidFill>
                  <a:srgbClr val="000000"/>
                </a:solidFill>
                <a:latin typeface="Arial"/>
              </a:defRPr>
            </a:pPr>
          </a:p>
        </c:txPr>
        <c:crossAx val="2094734553"/>
        <c:crosses val="autoZero"/>
        <c:auto val="1"/>
        <c:lblAlgn val="ctr"/>
        <c:noMultiLvlLbl val="1"/>
      </c:catAx>
      <c:valAx>
        <c:axId val="2094734553"/>
        <c:scaling>
          <c:orientation val="minMax"/>
          <c:max val="0.2"/>
        </c:scaling>
        <c:delete val="0"/>
        <c:axPos val="b"/>
        <c:majorGridlines>
          <c:spPr>
            <a:ln w="12700" cap="flat">
              <a:solidFill>
                <a:srgbClr val="888888"/>
              </a:solidFill>
              <a:prstDash val="solid"/>
              <a:miter lim="800000"/>
            </a:ln>
          </c:spPr>
        </c:majorGridlines>
        <c:numFmt formatCode="0%" sourceLinked="0"/>
        <c:majorTickMark val="none"/>
        <c:minorTickMark val="none"/>
        <c:tickLblPos val="high"/>
        <c:spPr>
          <a:ln w="12700" cap="flat">
            <a:noFill/>
            <a:prstDash val="solid"/>
            <a:miter lim="400000"/>
          </a:ln>
        </c:spPr>
        <c:txPr>
          <a:bodyPr rot="0"/>
          <a:lstStyle/>
          <a:p>
            <a:pPr>
              <a:defRPr b="0" i="0" strike="noStrike" sz="1000" u="none">
                <a:solidFill>
                  <a:srgbClr val="000000"/>
                </a:solidFill>
                <a:latin typeface="Arial"/>
              </a:defRPr>
            </a:pPr>
          </a:p>
        </c:txPr>
        <c:crossAx val="2094734552"/>
        <c:crosses val="autoZero"/>
        <c:crossBetween val="between"/>
        <c:majorUnit val="0.05"/>
        <c:minorUnit val="0.025"/>
      </c:valAx>
      <c:spPr>
        <a:noFill/>
        <a:ln w="12700" cap="flat">
          <a:noFill/>
          <a:miter lim="400000"/>
        </a:ln>
        <a:effectLst/>
      </c:spPr>
    </c:plotArea>
    <c:legend>
      <c:legendPos val="b"/>
      <c:layout>
        <c:manualLayout>
          <c:xMode val="edge"/>
          <c:yMode val="edge"/>
          <c:x val="0.0811811"/>
          <c:y val="0.895509"/>
          <c:w val="0.904469"/>
          <c:h val="0.104491"/>
        </c:manualLayout>
      </c:layout>
      <c:overlay val="1"/>
      <c:spPr>
        <a:noFill/>
        <a:ln w="12700" cap="flat">
          <a:noFill/>
          <a:miter lim="400000"/>
        </a:ln>
        <a:effectLst/>
      </c:spPr>
      <c:txPr>
        <a:bodyPr rot="0"/>
        <a:lstStyle/>
        <a:p>
          <a:pPr>
            <a:defRPr b="0" i="0" strike="noStrike" sz="1000" u="none">
              <a:solidFill>
                <a:srgbClr val="000000"/>
              </a:solidFill>
              <a:latin typeface="Arial"/>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1400" u="none">
                <a:solidFill>
                  <a:srgbClr val="595959"/>
                </a:solidFill>
                <a:latin typeface="Arial"/>
              </a:defRPr>
            </a:pPr>
            <a:r>
              <a:rPr b="0" i="0" strike="noStrike" sz="1400" u="none">
                <a:solidFill>
                  <a:srgbClr val="595959"/>
                </a:solidFill>
                <a:latin typeface="Arial"/>
              </a:rPr>
              <a:t>Aantallen patiënten en zorguitgaven ggz</a:t>
            </a:r>
          </a:p>
        </c:rich>
      </c:tx>
      <c:layout>
        <c:manualLayout>
          <c:xMode val="edge"/>
          <c:yMode val="edge"/>
          <c:x val="0.247684"/>
          <c:y val="0"/>
          <c:w val="0.504632"/>
          <c:h val="0.0865093"/>
        </c:manualLayout>
      </c:layout>
      <c:overlay val="1"/>
      <c:spPr>
        <a:noFill/>
        <a:effectLst/>
      </c:spPr>
    </c:title>
    <c:autoTitleDeleted val="1"/>
    <c:plotArea>
      <c:layout>
        <c:manualLayout>
          <c:layoutTarget val="inner"/>
          <c:xMode val="edge"/>
          <c:yMode val="edge"/>
          <c:x val="0.0930379"/>
          <c:y val="0.0865093"/>
          <c:w val="0.844252"/>
          <c:h val="0.796963"/>
        </c:manualLayout>
      </c:layout>
      <c:lineChart>
        <c:grouping val="standard"/>
        <c:varyColors val="0"/>
        <c:ser>
          <c:idx val="0"/>
          <c:order val="0"/>
          <c:tx>
            <c:strRef>
              <c:f>Sheet1!$A$2</c:f>
              <c:strCache>
                <c:ptCount val="1"/>
                <c:pt idx="0">
                  <c:v>aantallen patiënten</c:v>
                </c:pt>
              </c:strCache>
            </c:strRef>
          </c:tx>
          <c:spPr>
            <a:noFill/>
            <a:ln w="28575" cap="rnd">
              <a:solidFill>
                <a:schemeClr val="accent1"/>
              </a:solidFill>
              <a:prstDash val="solid"/>
              <a:round/>
            </a:ln>
            <a:effectLst/>
          </c:spPr>
          <c:marker>
            <c:symbol val="none"/>
            <c:size val="2"/>
            <c:spPr>
              <a:solidFill>
                <a:srgbClr val="000000">
                  <a:alpha val="0"/>
                </a:srgbClr>
              </a:solidFill>
              <a:ln w="28575" cap="rnd">
                <a:solidFill>
                  <a:schemeClr val="accent1"/>
                </a:solidFill>
                <a:prstDash val="solid"/>
                <a:round/>
              </a:ln>
              <a:effectLst/>
            </c:spPr>
          </c:marker>
          <c:dLbls>
            <c:numFmt formatCode="0" sourceLinked="0"/>
            <c:txPr>
              <a:bodyPr/>
              <a:lstStyle/>
              <a:p>
                <a:pPr>
                  <a:defRPr b="0" i="0" strike="noStrike" sz="1000" u="none">
                    <a:solidFill>
                      <a:srgbClr val="000000"/>
                    </a:solidFill>
                    <a:latin typeface="Arial"/>
                  </a:defRPr>
                </a:pPr>
              </a:p>
            </c:txPr>
            <c:dLblPos val="t"/>
            <c:showLegendKey val="0"/>
            <c:showVal val="0"/>
            <c:showCatName val="0"/>
            <c:showSerName val="0"/>
            <c:showPercent val="0"/>
            <c:showBubbleSize val="0"/>
            <c:showLeaderLines val="0"/>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Sheet1!$B$2:$I$2</c:f>
              <c:numCache>
                <c:ptCount val="8"/>
                <c:pt idx="0">
                  <c:v>1098660.000000</c:v>
                </c:pt>
                <c:pt idx="1">
                  <c:v>1201537.000000</c:v>
                </c:pt>
                <c:pt idx="2">
                  <c:v>1258161.000000</c:v>
                </c:pt>
                <c:pt idx="3">
                  <c:v>1112401.000000</c:v>
                </c:pt>
                <c:pt idx="4">
                  <c:v>1115752.000000</c:v>
                </c:pt>
                <c:pt idx="5">
                  <c:v>1212298.000000</c:v>
                </c:pt>
                <c:pt idx="6">
                  <c:v>1027529.000000</c:v>
                </c:pt>
                <c:pt idx="7">
                  <c:v>1093054.000000</c:v>
                </c:pt>
              </c:numCache>
            </c:numRef>
          </c:val>
          <c:smooth val="0"/>
        </c:ser>
        <c:marker val="1"/>
        <c:axId val="2094734552"/>
        <c:axId val="2094734553"/>
      </c:lineChart>
      <c:lineChart>
        <c:grouping val="standard"/>
        <c:varyColors val="0"/>
        <c:ser>
          <c:idx val="1"/>
          <c:order val="1"/>
          <c:tx>
            <c:strRef>
              <c:f>Sheet1!$A$3</c:f>
              <c:strCache>
                <c:ptCount val="1"/>
                <c:pt idx="0">
                  <c:v>zorguitgaven in miljoenen</c:v>
                </c:pt>
              </c:strCache>
            </c:strRef>
          </c:tx>
          <c:spPr>
            <a:noFill/>
            <a:ln w="28575" cap="rnd">
              <a:solidFill>
                <a:schemeClr val="accent2"/>
              </a:solidFill>
              <a:prstDash val="solid"/>
              <a:round/>
            </a:ln>
            <a:effectLst/>
          </c:spPr>
          <c:marker>
            <c:symbol val="none"/>
            <c:size val="2"/>
            <c:spPr>
              <a:solidFill>
                <a:srgbClr val="000000">
                  <a:alpha val="0"/>
                </a:srgbClr>
              </a:solidFill>
              <a:ln w="28575" cap="rnd">
                <a:solidFill>
                  <a:schemeClr val="accent2"/>
                </a:solidFill>
                <a:prstDash val="solid"/>
                <a:round/>
              </a:ln>
              <a:effectLst/>
            </c:spPr>
          </c:marker>
          <c:dLbls>
            <c:numFmt formatCode="#,##0" sourceLinked="0"/>
            <c:txPr>
              <a:bodyPr/>
              <a:lstStyle/>
              <a:p>
                <a:pPr>
                  <a:defRPr b="0" i="0" strike="noStrike" sz="1000" u="none">
                    <a:solidFill>
                      <a:srgbClr val="000000"/>
                    </a:solidFill>
                    <a:latin typeface="Arial"/>
                  </a:defRPr>
                </a:pPr>
              </a:p>
            </c:txPr>
            <c:dLblPos val="t"/>
            <c:showLegendKey val="0"/>
            <c:showVal val="0"/>
            <c:showCatName val="0"/>
            <c:showSerName val="0"/>
            <c:showPercent val="0"/>
            <c:showBubbleSize val="0"/>
            <c:showLeaderLines val="0"/>
          </c:dLbls>
          <c:cat>
            <c:strRef>
              <c:f>Sheet1!$B$1:$I$1</c:f>
              <c:strCache>
                <c:ptCount val="8"/>
                <c:pt idx="0">
                  <c:v>2009</c:v>
                </c:pt>
                <c:pt idx="1">
                  <c:v>2010</c:v>
                </c:pt>
                <c:pt idx="2">
                  <c:v>2011</c:v>
                </c:pt>
                <c:pt idx="3">
                  <c:v>2012</c:v>
                </c:pt>
                <c:pt idx="4">
                  <c:v>2013</c:v>
                </c:pt>
                <c:pt idx="5">
                  <c:v>2014</c:v>
                </c:pt>
                <c:pt idx="6">
                  <c:v>2015</c:v>
                </c:pt>
                <c:pt idx="7">
                  <c:v>2016</c:v>
                </c:pt>
              </c:strCache>
            </c:strRef>
          </c:cat>
          <c:val>
            <c:numRef>
              <c:f>Sheet1!$B$3:$I$3</c:f>
              <c:numCache>
                <c:ptCount val="2"/>
                <c:pt idx="3">
                  <c:v>6457.000000</c:v>
                </c:pt>
                <c:pt idx="4">
                  <c:v>6383.000000</c:v>
                </c:pt>
              </c:numCache>
            </c:numRef>
          </c:val>
          <c:smooth val="0"/>
        </c:ser>
        <c:marker val="1"/>
        <c:axId val="2094734555"/>
        <c:axId val="2094734556"/>
      </c:lineChart>
      <c:catAx>
        <c:axId val="2094734552"/>
        <c:scaling>
          <c:orientation val="minMax"/>
        </c:scaling>
        <c:delete val="0"/>
        <c:axPos val="b"/>
        <c:numFmt formatCode="General" sourceLinked="0"/>
        <c:majorTickMark val="none"/>
        <c:minorTickMark val="none"/>
        <c:tickLblPos val="low"/>
        <c:spPr>
          <a:ln w="12700" cap="flat">
            <a:solidFill>
              <a:srgbClr val="D9D9D9"/>
            </a:solidFill>
            <a:prstDash val="solid"/>
            <a:round/>
          </a:ln>
        </c:spPr>
        <c:txPr>
          <a:bodyPr rot="0"/>
          <a:lstStyle/>
          <a:p>
            <a:pPr>
              <a:defRPr b="0" i="0" strike="noStrike" sz="900" u="none">
                <a:solidFill>
                  <a:srgbClr val="595959"/>
                </a:solidFill>
                <a:latin typeface="Arial"/>
              </a:defRPr>
            </a:pPr>
          </a:p>
        </c:txPr>
        <c:crossAx val="2094734553"/>
        <c:crosses val="autoZero"/>
        <c:auto val="1"/>
        <c:lblAlgn val="ctr"/>
        <c:noMultiLvlLbl val="1"/>
      </c:catAx>
      <c:valAx>
        <c:axId val="2094734553"/>
        <c:scaling>
          <c:orientation val="minMax"/>
        </c:scaling>
        <c:delete val="0"/>
        <c:axPos val="l"/>
        <c:majorGridlines>
          <c:spPr>
            <a:ln w="12700" cap="flat">
              <a:solidFill>
                <a:srgbClr val="D9D9D9"/>
              </a:solidFill>
              <a:prstDash val="solid"/>
              <a:round/>
            </a:ln>
          </c:spPr>
        </c:majorGridlines>
        <c:numFmt formatCode="0" sourceLinked="0"/>
        <c:majorTickMark val="none"/>
        <c:minorTickMark val="none"/>
        <c:tickLblPos val="nextTo"/>
        <c:spPr>
          <a:ln w="12700" cap="flat">
            <a:noFill/>
            <a:prstDash val="solid"/>
            <a:round/>
          </a:ln>
        </c:spPr>
        <c:txPr>
          <a:bodyPr rot="0"/>
          <a:lstStyle/>
          <a:p>
            <a:pPr>
              <a:defRPr b="0" i="0" strike="noStrike" sz="900" u="none">
                <a:solidFill>
                  <a:srgbClr val="595959"/>
                </a:solidFill>
                <a:latin typeface="Arial"/>
              </a:defRPr>
            </a:pPr>
          </a:p>
        </c:txPr>
        <c:crossAx val="2094734552"/>
        <c:crosses val="autoZero"/>
        <c:crossBetween val="between"/>
        <c:majorUnit val="325000"/>
        <c:minorUnit val="162500"/>
      </c:valAx>
      <c:catAx>
        <c:axId val="2094734555"/>
        <c:scaling>
          <c:orientation val="minMax"/>
        </c:scaling>
        <c:delete val="0"/>
        <c:axPos val="b"/>
        <c:majorTickMark val="out"/>
        <c:minorTickMark val="none"/>
        <c:tickLblPos val="none"/>
        <c:spPr>
          <a:ln w="12700" cap="flat">
            <a:noFill/>
            <a:prstDash val="solid"/>
            <a:round/>
          </a:ln>
        </c:spPr>
        <c:crossAx val="2094734556"/>
        <c:crosses val="autoZero"/>
        <c:auto val="1"/>
        <c:lblAlgn val="ctr"/>
        <c:noMultiLvlLbl val="1"/>
      </c:catAx>
      <c:valAx>
        <c:axId val="2094734556"/>
        <c:scaling>
          <c:orientation val="minMax"/>
          <c:min val="0"/>
        </c:scaling>
        <c:delete val="0"/>
        <c:axPos val="r"/>
        <c:numFmt formatCode="0" sourceLinked="0"/>
        <c:majorTickMark val="none"/>
        <c:minorTickMark val="none"/>
        <c:tickLblPos val="nextTo"/>
        <c:spPr>
          <a:ln w="12700" cap="flat">
            <a:noFill/>
            <a:prstDash val="solid"/>
            <a:round/>
          </a:ln>
        </c:spPr>
        <c:txPr>
          <a:bodyPr rot="0"/>
          <a:lstStyle/>
          <a:p>
            <a:pPr>
              <a:defRPr b="0" i="0" strike="noStrike" sz="900" u="none">
                <a:solidFill>
                  <a:srgbClr val="595959"/>
                </a:solidFill>
                <a:latin typeface="Arial"/>
              </a:defRPr>
            </a:pPr>
          </a:p>
        </c:txPr>
        <c:crossAx val="2094734555"/>
        <c:crosses val="max"/>
        <c:crossBetween val="between"/>
        <c:majorUnit val="1615"/>
        <c:minorUnit val="807.5"/>
      </c:valAx>
      <c:spPr>
        <a:noFill/>
        <a:ln w="12700" cap="flat">
          <a:noFill/>
          <a:miter lim="400000"/>
        </a:ln>
        <a:effectLst/>
      </c:spPr>
    </c:plotArea>
    <c:legend>
      <c:legendPos val="b"/>
      <c:layout>
        <c:manualLayout>
          <c:xMode val="edge"/>
          <c:yMode val="edge"/>
          <c:x val="0.226772"/>
          <c:y val="0.954244"/>
          <c:w val="0.510572"/>
          <c:h val="0.0457556"/>
        </c:manualLayout>
      </c:layout>
      <c:overlay val="1"/>
      <c:spPr>
        <a:noFill/>
        <a:ln w="12700" cap="flat">
          <a:noFill/>
          <a:miter lim="400000"/>
        </a:ln>
        <a:effectLst/>
      </c:spPr>
      <c:txPr>
        <a:bodyPr rot="0"/>
        <a:lstStyle/>
        <a:p>
          <a:pPr>
            <a:defRPr b="0" i="0" strike="noStrike" sz="900" u="none">
              <a:solidFill>
                <a:srgbClr val="595959"/>
              </a:solidFill>
              <a:latin typeface="Arial"/>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1" name="Shape 111"/>
          <p:cNvSpPr/>
          <p:nvPr>
            <p:ph type="sldImg"/>
          </p:nvPr>
        </p:nvSpPr>
        <p:spPr>
          <a:xfrm>
            <a:off x="1143000" y="685800"/>
            <a:ext cx="4572000" cy="3429000"/>
          </a:xfrm>
          <a:prstGeom prst="rect">
            <a:avLst/>
          </a:prstGeom>
        </p:spPr>
        <p:txBody>
          <a:bodyPr/>
          <a:lstStyle/>
          <a:p>
            <a:pPr/>
          </a:p>
        </p:txBody>
      </p:sp>
      <p:sp>
        <p:nvSpPr>
          <p:cNvPr id="112" name="Shape 11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Shape 122"/>
          <p:cNvSpPr/>
          <p:nvPr>
            <p:ph type="sldImg"/>
          </p:nvPr>
        </p:nvSpPr>
        <p:spPr>
          <a:prstGeom prst="rect">
            <a:avLst/>
          </a:prstGeom>
        </p:spPr>
        <p:txBody>
          <a:bodyPr/>
          <a:lstStyle/>
          <a:p>
            <a:pPr/>
          </a:p>
        </p:txBody>
      </p:sp>
      <p:sp>
        <p:nvSpPr>
          <p:cNvPr id="123" name="Shape 123"/>
          <p:cNvSpPr/>
          <p:nvPr>
            <p:ph type="body" sz="quarter" idx="1"/>
          </p:nvPr>
        </p:nvSpPr>
        <p:spPr>
          <a:prstGeom prst="rect">
            <a:avLst/>
          </a:prstGeom>
        </p:spPr>
        <p:txBody>
          <a:bodyPr/>
          <a:lstStyle/>
          <a:p>
            <a:pPr/>
            <a:r>
              <a:t>Het Capaciteitsorgaan is in 1999 op verzoek van het ministerie van VWS door veldpartijen opgericht om een einde te maken aan de varkenscyclus van overschotten en tekorten aan medisch zorgaanbod (i.c. geneeskundig specialisten). Het Capaciteitsorgaan bestudeert structureel de ontwikkelingen op de arbeidsmarkt in de zorg en maakt lange termijn prognoses over de verwachte ontwikkelingen van de zorgvraag en het daarbij passend zorgaanbod. Deze prognoses worden vervolgens vertaald in ramingen van de gewenste instroom in alle erkende medische vervolgopleidingen. </a:t>
            </a:r>
          </a:p>
          <a:p>
            <a:pPr/>
            <a:r>
              <a:t> </a:t>
            </a:r>
          </a:p>
          <a:p>
            <a:pPr/>
            <a:r>
              <a:t>Het Capaciteitsorgaan kent op elk niveau in de organisatie een drieledige paritaire vertegenwoordiging, bestaande uit de opleiders/ beroepsgroepen, de opleidingsinstellingen/ werkgevers en de zorgverzekeraars. Het Capaciteitsorgaan is onafhankelijk.  </a:t>
            </a:r>
          </a:p>
          <a:p>
            <a:pPr>
              <a:defRPr b="1"/>
            </a:pPr>
          </a:p>
          <a:p>
            <a:pPr/>
            <a:endParaRPr b="1"/>
          </a:p>
          <a:p>
            <a:pPr/>
            <a:r>
              <a:t>Daarnaast is het Capaciteitsorgaan sinds enkele jaren ook verantwoordelijk voor het opstellen van capaciteitsramingen voor de BIG geregistreerde GGZ beroepen en, nog recenter, voor een aantal van de gespecialiseerde verpleegkundige functies en medisch ondersteunende beroepen in ziekenhuizen. De kennis van de arbeidsmarkt voor de verpleegkundige beroepen is gefragmenteerd maar groeiend.</a:t>
            </a:r>
          </a:p>
          <a:p>
            <a:pPr/>
            <a:r>
              <a:t> </a:t>
            </a:r>
          </a:p>
          <a:p>
            <a:pPr marL="171450" indent="-171450">
              <a:buSzPct val="100000"/>
              <a:buChar char="•"/>
            </a:pPr>
            <a:r>
              <a:t>Na vaststelling advies aan ministerie van VWS </a:t>
            </a:r>
          </a:p>
          <a:p>
            <a:pPr marL="171450" indent="-171450">
              <a:buSzPct val="100000"/>
              <a:buChar char="•"/>
            </a:pPr>
            <a:r>
              <a:t>Ministerie van VWS stelt vast!</a:t>
            </a:r>
          </a:p>
          <a:p>
            <a:pPr marL="171450" indent="-171450">
              <a:buSzPct val="100000"/>
              <a:buChar char="•"/>
            </a:pPr>
          </a:p>
          <a:p>
            <a:pPr marL="171450" indent="-171450">
              <a:buSzPct val="100000"/>
              <a:buChar char="•"/>
            </a:pPr>
            <a:r>
              <a:t>Er is nagenoeg 100% overlap van veldpartijen in Kamer Beroepen GG en de partijen die aan de HLA-tafel zitten.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Shape 229"/>
          <p:cNvSpPr/>
          <p:nvPr>
            <p:ph type="sldImg"/>
          </p:nvPr>
        </p:nvSpPr>
        <p:spPr>
          <a:prstGeom prst="rect">
            <a:avLst/>
          </a:prstGeom>
        </p:spPr>
        <p:txBody>
          <a:bodyPr/>
          <a:lstStyle/>
          <a:p>
            <a:pPr/>
          </a:p>
        </p:txBody>
      </p:sp>
      <p:sp>
        <p:nvSpPr>
          <p:cNvPr id="230" name="Shape 230"/>
          <p:cNvSpPr/>
          <p:nvPr>
            <p:ph type="body" sz="quarter" idx="1"/>
          </p:nvPr>
        </p:nvSpPr>
        <p:spPr>
          <a:prstGeom prst="rect">
            <a:avLst/>
          </a:prstGeom>
        </p:spPr>
        <p:txBody>
          <a:bodyPr/>
          <a:lstStyle/>
          <a:p>
            <a:pPr/>
            <a:r>
              <a:t>We zoomen in op de Gz-psycholoog.</a:t>
            </a:r>
          </a:p>
          <a:p>
            <a:pPr/>
          </a:p>
          <a:p>
            <a:pPr/>
            <a:r>
              <a:t>Ter referentie in 1 figuur met de andere beroepen GG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Shape 235"/>
          <p:cNvSpPr/>
          <p:nvPr>
            <p:ph type="sldImg"/>
          </p:nvPr>
        </p:nvSpPr>
        <p:spPr>
          <a:prstGeom prst="rect">
            <a:avLst/>
          </a:prstGeom>
        </p:spPr>
        <p:txBody>
          <a:bodyPr/>
          <a:lstStyle/>
          <a:p>
            <a:pPr/>
          </a:p>
        </p:txBody>
      </p:sp>
      <p:sp>
        <p:nvSpPr>
          <p:cNvPr id="236" name="Shape 236"/>
          <p:cNvSpPr/>
          <p:nvPr>
            <p:ph type="body" sz="quarter" idx="1"/>
          </p:nvPr>
        </p:nvSpPr>
        <p:spPr>
          <a:prstGeom prst="rect">
            <a:avLst/>
          </a:prstGeom>
        </p:spPr>
        <p:txBody>
          <a:bodyPr/>
          <a:lstStyle/>
          <a:p>
            <a:pPr/>
            <a:r>
              <a:t>De groei in de komende jaren. Tot 2024 komen er ongeveer, als de groei doorzet ongeveer 500 Gz-psychologen bij.</a:t>
            </a:r>
          </a:p>
          <a:p>
            <a:pPr/>
          </a:p>
          <a:p>
            <a:pPr>
              <a:defRPr>
                <a:latin typeface="TheSansOffice"/>
                <a:ea typeface="TheSansOffice"/>
                <a:cs typeface="TheSansOffice"/>
                <a:sym typeface="TheSansOffice"/>
              </a:defRPr>
            </a:pPr>
            <a:r>
              <a:t>Bij de GzP zien we een stijging van 95% tov 2010 en 38% t.o.v. het vorige advies in 2015.</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Shape 240"/>
          <p:cNvSpPr/>
          <p:nvPr>
            <p:ph type="sldImg"/>
          </p:nvPr>
        </p:nvSpPr>
        <p:spPr>
          <a:prstGeom prst="rect">
            <a:avLst/>
          </a:prstGeom>
        </p:spPr>
        <p:txBody>
          <a:bodyPr/>
          <a:lstStyle/>
          <a:p>
            <a:pPr/>
          </a:p>
        </p:txBody>
      </p:sp>
      <p:sp>
        <p:nvSpPr>
          <p:cNvPr id="241" name="Shape 241"/>
          <p:cNvSpPr/>
          <p:nvPr>
            <p:ph type="body" sz="quarter" idx="1"/>
          </p:nvPr>
        </p:nvSpPr>
        <p:spPr>
          <a:prstGeom prst="rect">
            <a:avLst/>
          </a:prstGeom>
        </p:spPr>
        <p:txBody>
          <a:bodyPr/>
          <a:lstStyle/>
          <a:p>
            <a:pPr/>
            <a:r>
              <a:t>Terwijl aantal gz-psychologen verdubbelde, stegen de zorguitgaven ggz en het aantal patiënten niet.</a:t>
            </a:r>
          </a:p>
          <a:p>
            <a:pPr/>
            <a:r>
              <a:t>Kwaliteitsslag? Inefficientere inzet?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Shape 245"/>
          <p:cNvSpPr/>
          <p:nvPr>
            <p:ph type="sldImg"/>
          </p:nvPr>
        </p:nvSpPr>
        <p:spPr>
          <a:prstGeom prst="rect">
            <a:avLst/>
          </a:prstGeom>
        </p:spPr>
        <p:txBody>
          <a:bodyPr/>
          <a:lstStyle/>
          <a:p>
            <a:pPr/>
          </a:p>
        </p:txBody>
      </p:sp>
      <p:sp>
        <p:nvSpPr>
          <p:cNvPr id="246" name="Shape 246"/>
          <p:cNvSpPr/>
          <p:nvPr>
            <p:ph type="body" sz="quarter" idx="1"/>
          </p:nvPr>
        </p:nvSpPr>
        <p:spPr>
          <a:prstGeom prst="rect">
            <a:avLst/>
          </a:prstGeom>
        </p:spPr>
        <p:txBody>
          <a:bodyPr/>
          <a:lstStyle/>
          <a:p>
            <a:pPr/>
            <a:r>
              <a:t>Geen eenduidige oorzaak, vermoedelijk meerdere kleine oorzaken.</a:t>
            </a:r>
          </a:p>
          <a:p>
            <a:pPr/>
          </a:p>
          <a:p>
            <a:pPr/>
            <a:r>
              <a:t>Conclusie: het kost altijd tijd om een tekort aan een beroep in te lopen.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Shape 278"/>
          <p:cNvSpPr/>
          <p:nvPr>
            <p:ph type="sldImg"/>
          </p:nvPr>
        </p:nvSpPr>
        <p:spPr>
          <a:prstGeom prst="rect">
            <a:avLst/>
          </a:prstGeom>
        </p:spPr>
        <p:txBody>
          <a:bodyPr/>
          <a:lstStyle/>
          <a:p>
            <a:pPr/>
          </a:p>
        </p:txBody>
      </p:sp>
      <p:sp>
        <p:nvSpPr>
          <p:cNvPr id="279" name="Shape 279"/>
          <p:cNvSpPr/>
          <p:nvPr>
            <p:ph type="body" sz="quarter" idx="1"/>
          </p:nvPr>
        </p:nvSpPr>
        <p:spPr>
          <a:prstGeom prst="rect">
            <a:avLst/>
          </a:prstGeom>
        </p:spPr>
        <p:txBody>
          <a:bodyPr/>
          <a:lstStyle/>
          <a:p>
            <a:pPr/>
            <a:r>
              <a:t>We zoomen in op de Gz-psycholoog.</a:t>
            </a:r>
          </a:p>
          <a:p>
            <a:pPr/>
          </a:p>
          <a:p>
            <a:pPr/>
            <a:r>
              <a:t>Ter referentie in 1 figuur met de andere beroepen GG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Shape 180"/>
          <p:cNvSpPr/>
          <p:nvPr>
            <p:ph type="sldImg"/>
          </p:nvPr>
        </p:nvSpPr>
        <p:spPr>
          <a:prstGeom prst="rect">
            <a:avLst/>
          </a:prstGeom>
        </p:spPr>
        <p:txBody>
          <a:bodyPr/>
          <a:lstStyle/>
          <a:p>
            <a:pPr/>
          </a:p>
        </p:txBody>
      </p:sp>
      <p:sp>
        <p:nvSpPr>
          <p:cNvPr id="181" name="Shape 181"/>
          <p:cNvSpPr/>
          <p:nvPr>
            <p:ph type="body" sz="quarter" idx="1"/>
          </p:nvPr>
        </p:nvSpPr>
        <p:spPr>
          <a:prstGeom prst="rect">
            <a:avLst/>
          </a:prstGeom>
        </p:spPr>
        <p:txBody>
          <a:bodyPr/>
          <a:lstStyle/>
          <a:p>
            <a:pPr/>
            <a:r>
              <a:t>Simpel vraag – aanbod model. Wat is een model?</a:t>
            </a:r>
          </a:p>
          <a:p>
            <a:pPr/>
            <a:r>
              <a:t>- Versimpeling van de werkelijkheid</a:t>
            </a:r>
          </a:p>
          <a:p>
            <a:pPr/>
            <a:r>
              <a:t>- Opgebouwd uit 39 elementen, die noemen we parameters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Shape 185"/>
          <p:cNvSpPr/>
          <p:nvPr>
            <p:ph type="sldImg"/>
          </p:nvPr>
        </p:nvSpPr>
        <p:spPr>
          <a:prstGeom prst="rect">
            <a:avLst/>
          </a:prstGeom>
        </p:spPr>
        <p:txBody>
          <a:bodyPr/>
          <a:lstStyle/>
          <a:p>
            <a:pPr/>
          </a:p>
        </p:txBody>
      </p:sp>
      <p:sp>
        <p:nvSpPr>
          <p:cNvPr id="186" name="Shape 186"/>
          <p:cNvSpPr/>
          <p:nvPr>
            <p:ph type="body" sz="quarter" idx="1"/>
          </p:nvPr>
        </p:nvSpPr>
        <p:spPr>
          <a:prstGeom prst="rect">
            <a:avLst/>
          </a:prstGeom>
        </p:spPr>
        <p:txBody>
          <a:bodyPr/>
          <a:lstStyle/>
          <a:p>
            <a:pPr/>
            <a:r>
              <a:t>Over de mate waarin het model en de parameters beleidsarm of beleidsrijk zijn, zijn ook enkele opmerkingen gemaakt. Voor de helderheid: met beleidsarm wordt bedoeld dat uitgegaan wordt van historische of huidige gegevens, bijvoorbeeld instroomdata, het zorgaanbod en productiegegevens. Met beleidsrijk wordt bedoeld dat parameterwaarden worden bepaald op basis van niet-historische gegevens zoals grijze literatuur (vaak tjokvol beleidsvoornemens) en expert-inschattingen over de toekomst. Ook sociaal-culturele ontwikkelingen en onvervulde vraag behoren hiertoe.</a:t>
            </a:r>
            <a:br/>
            <a:r>
              <a:t>In het ramingsmodel ligt de nadruk op beleidsarme parameters en worden beleidsrijke parameters gebruikt om de bestaande stand van zaken te extrapoleren naar de toekomst toe. </a:t>
            </a:r>
          </a:p>
          <a:p>
            <a:pPr/>
          </a:p>
          <a:p>
            <a:pPr/>
            <a:r>
              <a:t>Echter als er wordt geëxtrapoleerd – ofwel als bepaalde ontwikkelingen worden doorgetrokken naar de toekomst – kan het niet anders dan dat er al wel een begin moet zijn gemaakt met die ontwikkeling. De mogelijkheden om geheel nieuwe (niet-gestarte) ontwikkelingen mee te nemen zijn daarmee beperkt. Immers de onzekerheid van de ramingsuitkomsten neemt daardoor fors toe wat (de waarde die gehecht wordt aan) de raming kan ondermijnen.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Shape 195"/>
          <p:cNvSpPr/>
          <p:nvPr>
            <p:ph type="sldImg"/>
          </p:nvPr>
        </p:nvSpPr>
        <p:spPr>
          <a:prstGeom prst="rect">
            <a:avLst/>
          </a:prstGeom>
        </p:spPr>
        <p:txBody>
          <a:bodyPr/>
          <a:lstStyle/>
          <a:p>
            <a:pPr/>
          </a:p>
        </p:txBody>
      </p:sp>
      <p:sp>
        <p:nvSpPr>
          <p:cNvPr id="196" name="Shape 196"/>
          <p:cNvSpPr/>
          <p:nvPr>
            <p:ph type="body" sz="quarter" idx="1"/>
          </p:nvPr>
        </p:nvSpPr>
        <p:spPr>
          <a:prstGeom prst="rect">
            <a:avLst/>
          </a:prstGeom>
        </p:spPr>
        <p:txBody>
          <a:bodyPr/>
          <a:lstStyle/>
          <a:p>
            <a:pPr/>
            <a:r>
              <a:t>We hebben dus input nodig voor 39 beleidsarme en beleidsrijke parameters.</a:t>
            </a:r>
          </a:p>
          <a:p>
            <a:pPr/>
            <a:r>
              <a:t>De invulling doen we op basis van onderzoeken. Die leveren parameterwaarden op.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Shape 200"/>
          <p:cNvSpPr/>
          <p:nvPr>
            <p:ph type="sldImg"/>
          </p:nvPr>
        </p:nvSpPr>
        <p:spPr>
          <a:prstGeom prst="rect">
            <a:avLst/>
          </a:prstGeom>
        </p:spPr>
        <p:txBody>
          <a:bodyPr/>
          <a:lstStyle/>
          <a:p>
            <a:pPr/>
          </a:p>
        </p:txBody>
      </p:sp>
      <p:sp>
        <p:nvSpPr>
          <p:cNvPr id="201" name="Shape 201"/>
          <p:cNvSpPr/>
          <p:nvPr>
            <p:ph type="body" sz="quarter" idx="1"/>
          </p:nvPr>
        </p:nvSpPr>
        <p:spPr>
          <a:prstGeom prst="rect">
            <a:avLst/>
          </a:prstGeom>
        </p:spPr>
        <p:txBody>
          <a:bodyPr/>
          <a:lstStyle/>
          <a:p>
            <a:pPr/>
            <a:r>
              <a:t>Bureau begeleidt, zet onderzoek uit, beoordeelt, legt voor aan Kamer etc.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Shape 205"/>
          <p:cNvSpPr/>
          <p:nvPr>
            <p:ph type="sldImg"/>
          </p:nvPr>
        </p:nvSpPr>
        <p:spPr>
          <a:prstGeom prst="rect">
            <a:avLst/>
          </a:prstGeom>
        </p:spPr>
        <p:txBody>
          <a:bodyPr/>
          <a:lstStyle/>
          <a:p>
            <a:pPr/>
          </a:p>
        </p:txBody>
      </p:sp>
      <p:sp>
        <p:nvSpPr>
          <p:cNvPr id="206" name="Shape 206"/>
          <p:cNvSpPr/>
          <p:nvPr>
            <p:ph type="body" sz="quarter" idx="1"/>
          </p:nvPr>
        </p:nvSpPr>
        <p:spPr>
          <a:prstGeom prst="rect">
            <a:avLst/>
          </a:prstGeom>
        </p:spPr>
        <p:txBody>
          <a:bodyPr/>
          <a:lstStyle/>
          <a:p>
            <a:pPr/>
            <a:r>
              <a:t>Model is gelijk voor ieder specialisme, invoer parameterwaarden varieert. </a:t>
            </a:r>
          </a:p>
          <a:p>
            <a:pPr/>
            <a:r>
              <a:t>Vertrekpunt= aanbod + OVV in basisjaar: 2019. </a:t>
            </a:r>
          </a:p>
          <a:p>
            <a:pPr/>
            <a:r>
              <a:t>Evenwichtsjaren: 2031 of 2037, wanneer verwacht wordt dat bepaalde invloeden zich over lange tijd voordoen. </a:t>
            </a:r>
          </a:p>
          <a:p>
            <a:pPr/>
            <a:r>
              <a:t>3 redenen voor gebruik scenario’s: </a:t>
            </a:r>
          </a:p>
          <a:p>
            <a:pPr marL="228600" indent="-228600">
              <a:buSzPct val="100000"/>
              <a:buAutoNum type="arabicPeriod" startAt="1"/>
            </a:pPr>
            <a:r>
              <a:t>Geven weer dat de toekomst nooit 100% voorspelbaar is. </a:t>
            </a:r>
          </a:p>
          <a:p>
            <a:pPr marL="228600" indent="-228600">
              <a:buSzPct val="100000"/>
              <a:buAutoNum type="arabicPeriod" startAt="1"/>
            </a:pPr>
            <a:r>
              <a:t>Het helpt beleidsmakers bij het inschatten van effecten van potentiële beleidsmaatregelen of andere veranderingen. </a:t>
            </a:r>
          </a:p>
          <a:p>
            <a:pPr marL="228600" indent="-228600">
              <a:buSzPct val="100000"/>
              <a:buAutoNum type="arabicPeriod" startAt="1"/>
            </a:pPr>
            <a:r>
              <a:t>Het geeft weer dat het Capaciteitsorgaan adviseert, maar geen besluiten neemt. VWS besluit uiteindelijk over het aantal instroomplaatsen waarvoor beschikbaarheidsbijdrage verstrekt wordt. </a:t>
            </a:r>
          </a:p>
          <a:p>
            <a:pPr/>
            <a:r>
              <a:t>Advies in bandbreedte obv varianten: min/max.</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Shape 210"/>
          <p:cNvSpPr/>
          <p:nvPr>
            <p:ph type="sldImg"/>
          </p:nvPr>
        </p:nvSpPr>
        <p:spPr>
          <a:prstGeom prst="rect">
            <a:avLst/>
          </a:prstGeom>
        </p:spPr>
        <p:txBody>
          <a:bodyPr/>
          <a:lstStyle/>
          <a:p>
            <a:pPr/>
          </a:p>
        </p:txBody>
      </p:sp>
      <p:sp>
        <p:nvSpPr>
          <p:cNvPr id="211" name="Shape 211"/>
          <p:cNvSpPr/>
          <p:nvPr>
            <p:ph type="body" sz="quarter" idx="1"/>
          </p:nvPr>
        </p:nvSpPr>
        <p:spPr>
          <a:prstGeom prst="rect">
            <a:avLst/>
          </a:prstGeom>
        </p:spPr>
        <p:txBody>
          <a:bodyPr/>
          <a:lstStyle/>
          <a:p>
            <a:pPr/>
            <a:r>
              <a:t>Model is gelijk voor ieder specialisme, invoer parameterwaarden varieert. </a:t>
            </a:r>
          </a:p>
          <a:p>
            <a:pPr/>
            <a:r>
              <a:t>Vertrekpunt= aanbod + OVV in basisjaar: 2019. </a:t>
            </a:r>
          </a:p>
          <a:p>
            <a:pPr/>
            <a:r>
              <a:t>Evenwichtsjaren: 2031 of 2037, wanneer verwacht wordt dat bepaalde invloeden zich over lange tijd voordoen. </a:t>
            </a:r>
          </a:p>
          <a:p>
            <a:pPr/>
            <a:r>
              <a:t>3 redenen voor gebruik scenario’s: </a:t>
            </a:r>
          </a:p>
          <a:p>
            <a:pPr marL="228600" indent="-228600">
              <a:buSzPct val="100000"/>
              <a:buAutoNum type="arabicPeriod" startAt="1"/>
            </a:pPr>
            <a:r>
              <a:t>Geven weer dat de toekomst nooit 100% voorspelbaar is. </a:t>
            </a:r>
          </a:p>
          <a:p>
            <a:pPr marL="228600" indent="-228600">
              <a:buSzPct val="100000"/>
              <a:buAutoNum type="arabicPeriod" startAt="1"/>
            </a:pPr>
            <a:r>
              <a:t>Het helpt beleidsmakers bij het inschatten van effecten van potentiële beleidsmaatregelen of andere veranderingen. </a:t>
            </a:r>
          </a:p>
          <a:p>
            <a:pPr marL="228600" indent="-228600">
              <a:buSzPct val="100000"/>
              <a:buAutoNum type="arabicPeriod" startAt="1"/>
            </a:pPr>
            <a:r>
              <a:t>Het geeft weer dat het Capaciteitsorgaan adviseert, maar geen besluiten neemt. VWS besluit uiteindelijk over het aantal instroomplaatsen waarvoor beschikbaarheidsbijdrage verstrekt wordt. </a:t>
            </a:r>
          </a:p>
          <a:p>
            <a:pPr/>
            <a:r>
              <a:t>Advies in bandbreedte obv varianten: min/max.</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Shape 216"/>
          <p:cNvSpPr/>
          <p:nvPr>
            <p:ph type="sldImg"/>
          </p:nvPr>
        </p:nvSpPr>
        <p:spPr>
          <a:prstGeom prst="rect">
            <a:avLst/>
          </a:prstGeom>
        </p:spPr>
        <p:txBody>
          <a:bodyPr/>
          <a:lstStyle/>
          <a:p>
            <a:pPr/>
          </a:p>
        </p:txBody>
      </p:sp>
      <p:sp>
        <p:nvSpPr>
          <p:cNvPr id="217" name="Shape 217"/>
          <p:cNvSpPr/>
          <p:nvPr>
            <p:ph type="body" sz="quarter" idx="1"/>
          </p:nvPr>
        </p:nvSpPr>
        <p:spPr>
          <a:prstGeom prst="rect">
            <a:avLst/>
          </a:prstGeom>
        </p:spPr>
        <p:txBody>
          <a:bodyPr/>
          <a:lstStyle/>
          <a:p>
            <a:pPr marL="171450" indent="-171450">
              <a:buSzPct val="100000"/>
              <a:buChar char="•"/>
            </a:pPr>
          </a:p>
          <a:p>
            <a:pPr marL="171450" indent="-171450">
              <a:buSzPct val="100000"/>
              <a:buChar char="•"/>
            </a:pPr>
            <a:r>
              <a:t>Def. OVV</a:t>
            </a:r>
          </a:p>
          <a:p>
            <a:pPr marL="171450" indent="-171450">
              <a:buSzPct val="100000"/>
              <a:buChar char="•"/>
            </a:pPr>
            <a:r>
              <a:t>&gt;2015 omslag arbeidsmarkt. Zorgaanbieders in 2015 voorzichtig uitzetten vacatures ivm onzekerheden effect stelselwijziging + discussie hfd/regiebehschap + grote kwaliteitsslagen gemaakt in veld waardoor meer behoefte aan BIG-geregistreerden. Beroepsgroepen gaven aan hoge werkdruk + tekorten collega’s te ervaren, niet terug te zien in vacatures (latent vraag). Nu wel. </a:t>
            </a:r>
          </a:p>
          <a:p>
            <a:pPr marL="171450" indent="-171450">
              <a:buSzPct val="100000"/>
              <a:buChar char="•"/>
            </a:pPr>
            <a:r>
              <a:t>PT gem OVV. Overig hoog. </a:t>
            </a:r>
          </a:p>
          <a:p>
            <a:pPr marL="171450" indent="-171450">
              <a:buSzPct val="100000"/>
              <a:buChar char="•"/>
            </a:pPr>
            <a:r>
              <a:t>GZP+KP: 25% organisaties heeft verborgen vacatures. Hoog # vacatures staat langer dan 6 mnd open. Bijna 50% organisaties ziet zich gedwongen te kiezen voor 2e keusberoep (MP/OG)</a:t>
            </a:r>
          </a:p>
          <a:p>
            <a:pPr marL="171450" indent="-171450">
              <a:buSzPct val="100000"/>
              <a:buChar char="•"/>
            </a:pPr>
            <a:r>
              <a:t>Past bij beeld wachttijden: lopen op voor meeste hoofddiagnosegroepen, vooral waar veel inzet GZP/KP (persoonlijkheidsstoornissen)</a:t>
            </a:r>
          </a:p>
          <a:p>
            <a:pPr marL="171450" indent="-171450">
              <a:buSzPct val="100000"/>
              <a:buChar char="•"/>
            </a:pPr>
            <a:r>
              <a:t>GZP+KP+VSggz: uitbreidingsvacatures bij 50% organisaties. Duidt op toenemende zorgvraag…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Shape 223"/>
          <p:cNvSpPr/>
          <p:nvPr>
            <p:ph type="sldImg"/>
          </p:nvPr>
        </p:nvSpPr>
        <p:spPr>
          <a:prstGeom prst="rect">
            <a:avLst/>
          </a:prstGeom>
        </p:spPr>
        <p:txBody>
          <a:bodyPr/>
          <a:lstStyle/>
          <a:p>
            <a:pPr/>
          </a:p>
        </p:txBody>
      </p:sp>
      <p:sp>
        <p:nvSpPr>
          <p:cNvPr id="224" name="Shape 224"/>
          <p:cNvSpPr/>
          <p:nvPr>
            <p:ph type="body" sz="quarter" idx="1"/>
          </p:nvPr>
        </p:nvSpPr>
        <p:spPr>
          <a:prstGeom prst="rect">
            <a:avLst/>
          </a:prstGeom>
        </p:spPr>
        <p:txBody>
          <a:bodyPr/>
          <a:lstStyle/>
          <a:p>
            <a:pPr marL="171519" indent="-171519">
              <a:buSzPct val="100000"/>
              <a:buFont typeface="Arial"/>
              <a:buChar char="•"/>
              <a:defRPr>
                <a:latin typeface="TheSansOffice"/>
                <a:ea typeface="TheSansOffice"/>
                <a:cs typeface="TheSansOffice"/>
                <a:sym typeface="TheSansOffice"/>
              </a:defRPr>
            </a:pPr>
            <a:r>
              <a:t>Dit heeft geleid tot het volgende instroomadvies.</a:t>
            </a:r>
          </a:p>
          <a:p>
            <a:pPr marL="171519" indent="-171519">
              <a:buSzPct val="100000"/>
              <a:buFont typeface="Arial"/>
              <a:buChar char="•"/>
              <a:defRPr>
                <a:latin typeface="TheSansOffice"/>
                <a:ea typeface="TheSansOffice"/>
                <a:cs typeface="TheSansOffice"/>
                <a:sym typeface="TheSansOffice"/>
              </a:defRPr>
            </a:pPr>
            <a:r>
              <a:t>Bij de GzP zien we een stijging van 38% t.o.v. het vorige advies in 2015.</a:t>
            </a:r>
          </a:p>
          <a:p>
            <a:pPr marL="171519" indent="-171519">
              <a:buSzPct val="100000"/>
              <a:buFont typeface="Arial"/>
              <a:buChar char="•"/>
              <a:defRPr>
                <a:latin typeface="TheSansOffice"/>
                <a:ea typeface="TheSansOffice"/>
                <a:cs typeface="TheSansOffice"/>
                <a:sym typeface="TheSansOffice"/>
              </a:defRPr>
            </a:pPr>
            <a:r>
              <a:t>Verder …</a:t>
            </a:r>
          </a:p>
          <a:p>
            <a:pPr>
              <a:defRPr>
                <a:latin typeface="TheSansOffice"/>
                <a:ea typeface="TheSansOffice"/>
                <a:cs typeface="TheSansOffice"/>
                <a:sym typeface="TheSansOffice"/>
              </a:defRPr>
            </a:pPr>
          </a:p>
          <a:p>
            <a:pPr>
              <a:defRPr>
                <a:latin typeface="TheSansOffice"/>
                <a:ea typeface="TheSansOffice"/>
                <a:cs typeface="TheSansOffice"/>
                <a:sym typeface="TheSansOffice"/>
              </a:defRPr>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eldia">
    <p:spTree>
      <p:nvGrpSpPr>
        <p:cNvPr id="1" name=""/>
        <p:cNvGrpSpPr/>
        <p:nvPr/>
      </p:nvGrpSpPr>
      <p:grpSpPr>
        <a:xfrm>
          <a:off x="0" y="0"/>
          <a:ext cx="0" cy="0"/>
          <a:chOff x="0" y="0"/>
          <a:chExt cx="0" cy="0"/>
        </a:xfrm>
      </p:grpSpPr>
      <p:sp>
        <p:nvSpPr>
          <p:cNvPr id="13" name="Titel"/>
          <p:cNvSpPr txBox="1"/>
          <p:nvPr>
            <p:ph type="title"/>
          </p:nvPr>
        </p:nvSpPr>
        <p:spPr>
          <a:xfrm>
            <a:off x="1143000" y="1122362"/>
            <a:ext cx="6858000" cy="2387601"/>
          </a:xfrm>
          <a:prstGeom prst="rect">
            <a:avLst/>
          </a:prstGeom>
        </p:spPr>
        <p:txBody>
          <a:bodyPr/>
          <a:lstStyle>
            <a:lvl1pPr algn="ctr"/>
          </a:lstStyle>
          <a:p>
            <a:pPr/>
            <a:r>
              <a:t>Titel</a:t>
            </a:r>
          </a:p>
        </p:txBody>
      </p:sp>
      <p:sp>
        <p:nvSpPr>
          <p:cNvPr id="14" name="Hoofdtekst - niveau één…"/>
          <p:cNvSpPr txBox="1"/>
          <p:nvPr>
            <p:ph type="body" sz="quarter" idx="1"/>
          </p:nvPr>
        </p:nvSpPr>
        <p:spPr>
          <a:xfrm>
            <a:off x="1143000" y="3602037"/>
            <a:ext cx="6858000" cy="1655764"/>
          </a:xfrm>
          <a:prstGeom prst="rect">
            <a:avLst/>
          </a:prstGeom>
        </p:spPr>
        <p:txBody>
          <a:bodyPr/>
          <a:lstStyle>
            <a:lvl1pPr algn="ctr"/>
            <a:lvl2pPr algn="ctr"/>
            <a:lvl3pPr algn="ctr"/>
            <a:lvl4pPr algn="ctr"/>
            <a:lvl5pPr algn="ct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1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96"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en object">
    <p:spTree>
      <p:nvGrpSpPr>
        <p:cNvPr id="1" name=""/>
        <p:cNvGrpSpPr/>
        <p:nvPr/>
      </p:nvGrpSpPr>
      <p:grpSpPr>
        <a:xfrm>
          <a:off x="0" y="0"/>
          <a:ext cx="0" cy="0"/>
          <a:chOff x="0" y="0"/>
          <a:chExt cx="0" cy="0"/>
        </a:xfrm>
      </p:grpSpPr>
      <p:sp>
        <p:nvSpPr>
          <p:cNvPr id="103" name="Titel"/>
          <p:cNvSpPr txBox="1"/>
          <p:nvPr>
            <p:ph type="title"/>
          </p:nvPr>
        </p:nvSpPr>
        <p:spPr>
          <a:xfrm>
            <a:off x="2439988" y="1471612"/>
            <a:ext cx="6248402" cy="457202"/>
          </a:xfrm>
          <a:prstGeom prst="rect">
            <a:avLst/>
          </a:prstGeom>
        </p:spPr>
        <p:txBody>
          <a:bodyPr anchor="t"/>
          <a:lstStyle/>
          <a:p>
            <a:pPr/>
            <a:r>
              <a:t>Titel</a:t>
            </a:r>
          </a:p>
        </p:txBody>
      </p:sp>
      <p:sp>
        <p:nvSpPr>
          <p:cNvPr id="104" name="Hoofdtekst - niveau één…"/>
          <p:cNvSpPr txBox="1"/>
          <p:nvPr>
            <p:ph type="body" idx="1"/>
          </p:nvPr>
        </p:nvSpPr>
        <p:spPr>
          <a:xfrm>
            <a:off x="2439988" y="2360613"/>
            <a:ext cx="6248402" cy="4116388"/>
          </a:xfrm>
          <a:prstGeom prst="rect">
            <a:avLst/>
          </a:prstGeom>
        </p:spPr>
        <p:txBody>
          <a:bodyPr/>
          <a:lstStyle>
            <a:lvl1pPr marL="284163" indent="-284163">
              <a:spcBef>
                <a:spcPts val="2600"/>
              </a:spcBef>
              <a:buClr>
                <a:srgbClr val="C76129"/>
              </a:buClr>
              <a:buSzPct val="100000"/>
              <a:buAutoNum type="arabicPeriod" startAt="1"/>
            </a:lvl1pPr>
            <a:lvl2pPr marL="919162" indent="-352425">
              <a:spcBef>
                <a:spcPts val="2600"/>
              </a:spcBef>
              <a:buClr>
                <a:srgbClr val="C76129"/>
              </a:buClr>
              <a:buSzPct val="100000"/>
              <a:buAutoNum type="arabicPeriod" startAt="1"/>
            </a:lvl2pPr>
            <a:lvl3pPr marL="1483676" indent="-339088">
              <a:spcBef>
                <a:spcPts val="2600"/>
              </a:spcBef>
              <a:buClr>
                <a:srgbClr val="C76129"/>
              </a:buClr>
              <a:buSzPct val="100000"/>
              <a:buAutoNum type="arabicPeriod" startAt="1"/>
            </a:lvl3pPr>
            <a:lvl4pPr marL="2063750" indent="-352425">
              <a:spcBef>
                <a:spcPts val="2600"/>
              </a:spcBef>
              <a:buClr>
                <a:srgbClr val="C76129"/>
              </a:buClr>
              <a:buSzPct val="100000"/>
              <a:buAutoNum type="arabicPeriod" startAt="1"/>
            </a:lvl4pPr>
            <a:lvl5pPr marL="2628581" indent="-340995">
              <a:spcBef>
                <a:spcPts val="2600"/>
              </a:spcBef>
              <a:buClr>
                <a:srgbClr val="C76129"/>
              </a:buClr>
              <a:buSzPct val="100000"/>
              <a:buAutoNum type="arabicPeriod" startAt="1"/>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10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el en object">
    <p:spTree>
      <p:nvGrpSpPr>
        <p:cNvPr id="1" name=""/>
        <p:cNvGrpSpPr/>
        <p:nvPr/>
      </p:nvGrpSpPr>
      <p:grpSpPr>
        <a:xfrm>
          <a:off x="0" y="0"/>
          <a:ext cx="0" cy="0"/>
          <a:chOff x="0" y="0"/>
          <a:chExt cx="0" cy="0"/>
        </a:xfrm>
      </p:grpSpPr>
      <p:pic>
        <p:nvPicPr>
          <p:cNvPr id="22" name="Picture 2" descr="Picture 2"/>
          <p:cNvPicPr>
            <a:picLocks noChangeAspect="1"/>
          </p:cNvPicPr>
          <p:nvPr/>
        </p:nvPicPr>
        <p:blipFill>
          <a:blip r:embed="rId2">
            <a:extLst/>
          </a:blip>
          <a:stretch>
            <a:fillRect/>
          </a:stretch>
        </p:blipFill>
        <p:spPr>
          <a:xfrm>
            <a:off x="0" y="0"/>
            <a:ext cx="9144000" cy="6862765"/>
          </a:xfrm>
          <a:prstGeom prst="rect">
            <a:avLst/>
          </a:prstGeom>
          <a:ln w="12700">
            <a:miter lim="400000"/>
          </a:ln>
        </p:spPr>
      </p:pic>
      <p:pic>
        <p:nvPicPr>
          <p:cNvPr id="23" name="Picture 3" descr="Picture 3"/>
          <p:cNvPicPr>
            <a:picLocks noChangeAspect="1"/>
          </p:cNvPicPr>
          <p:nvPr/>
        </p:nvPicPr>
        <p:blipFill>
          <a:blip r:embed="rId3">
            <a:extLst/>
          </a:blip>
          <a:stretch>
            <a:fillRect/>
          </a:stretch>
        </p:blipFill>
        <p:spPr>
          <a:xfrm>
            <a:off x="101600" y="228600"/>
            <a:ext cx="1676400" cy="739775"/>
          </a:xfrm>
          <a:prstGeom prst="rect">
            <a:avLst/>
          </a:prstGeom>
          <a:ln w="12700">
            <a:miter lim="400000"/>
          </a:ln>
        </p:spPr>
      </p:pic>
      <p:sp>
        <p:nvSpPr>
          <p:cNvPr id="24" name="Titel"/>
          <p:cNvSpPr txBox="1"/>
          <p:nvPr>
            <p:ph type="title"/>
          </p:nvPr>
        </p:nvSpPr>
        <p:spPr>
          <a:xfrm>
            <a:off x="2439988" y="1471612"/>
            <a:ext cx="6248402" cy="457202"/>
          </a:xfrm>
          <a:prstGeom prst="rect">
            <a:avLst/>
          </a:prstGeom>
        </p:spPr>
        <p:txBody>
          <a:bodyPr anchor="t"/>
          <a:lstStyle>
            <a:lvl1pPr>
              <a:defRPr b="1"/>
            </a:lvl1pPr>
          </a:lstStyle>
          <a:p>
            <a:pPr/>
            <a:r>
              <a:t>Titel</a:t>
            </a:r>
          </a:p>
        </p:txBody>
      </p:sp>
      <p:sp>
        <p:nvSpPr>
          <p:cNvPr id="25" name="Hoofdtekst - niveau één…"/>
          <p:cNvSpPr txBox="1"/>
          <p:nvPr>
            <p:ph type="body" idx="1"/>
          </p:nvPr>
        </p:nvSpPr>
        <p:spPr>
          <a:xfrm>
            <a:off x="2439988" y="2360613"/>
            <a:ext cx="6248402" cy="4116388"/>
          </a:xfrm>
          <a:prstGeom prst="rect">
            <a:avLst/>
          </a:prstGeom>
        </p:spPr>
        <p:txBody>
          <a:bodyPr/>
          <a:lstStyle>
            <a:lvl1pPr marL="284163" indent="-284163">
              <a:spcBef>
                <a:spcPts val="2600"/>
              </a:spcBef>
              <a:buClr>
                <a:srgbClr val="C76129"/>
              </a:buClr>
              <a:buSzPct val="100000"/>
              <a:buAutoNum type="arabicPeriod" startAt="1"/>
            </a:lvl1pPr>
            <a:lvl2pPr marL="919162" indent="-352425">
              <a:spcBef>
                <a:spcPts val="2600"/>
              </a:spcBef>
              <a:buClr>
                <a:srgbClr val="C76129"/>
              </a:buClr>
              <a:buSzPct val="100000"/>
              <a:buAutoNum type="arabicPeriod" startAt="1"/>
            </a:lvl2pPr>
            <a:lvl3pPr marL="1483676" indent="-339088">
              <a:spcBef>
                <a:spcPts val="2600"/>
              </a:spcBef>
              <a:buClr>
                <a:srgbClr val="C76129"/>
              </a:buClr>
              <a:buSzPct val="100000"/>
              <a:buAutoNum type="arabicPeriod" startAt="1"/>
            </a:lvl3pPr>
            <a:lvl4pPr marL="2063750" indent="-352425">
              <a:spcBef>
                <a:spcPts val="2600"/>
              </a:spcBef>
              <a:buClr>
                <a:srgbClr val="C76129"/>
              </a:buClr>
              <a:buSzPct val="100000"/>
              <a:buAutoNum type="arabicPeriod" startAt="1"/>
            </a:lvl4pPr>
            <a:lvl5pPr marL="2628581" indent="-340995">
              <a:spcBef>
                <a:spcPts val="2600"/>
              </a:spcBef>
              <a:buClr>
                <a:srgbClr val="C76129"/>
              </a:buClr>
              <a:buSzPct val="100000"/>
              <a:buAutoNum type="arabicPeriod" startAt="1"/>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26"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ekop">
    <p:spTree>
      <p:nvGrpSpPr>
        <p:cNvPr id="1" name=""/>
        <p:cNvGrpSpPr/>
        <p:nvPr/>
      </p:nvGrpSpPr>
      <p:grpSpPr>
        <a:xfrm>
          <a:off x="0" y="0"/>
          <a:ext cx="0" cy="0"/>
          <a:chOff x="0" y="0"/>
          <a:chExt cx="0" cy="0"/>
        </a:xfrm>
      </p:grpSpPr>
      <p:sp>
        <p:nvSpPr>
          <p:cNvPr id="33" name="Titel"/>
          <p:cNvSpPr txBox="1"/>
          <p:nvPr>
            <p:ph type="title"/>
          </p:nvPr>
        </p:nvSpPr>
        <p:spPr>
          <a:prstGeom prst="rect">
            <a:avLst/>
          </a:prstGeom>
        </p:spPr>
        <p:txBody>
          <a:bodyPr/>
          <a:lstStyle/>
          <a:p>
            <a:pPr/>
            <a:r>
              <a:t>Titel</a:t>
            </a:r>
          </a:p>
        </p:txBody>
      </p:sp>
      <p:sp>
        <p:nvSpPr>
          <p:cNvPr id="34" name="Hoofdtekst - niveau één…"/>
          <p:cNvSpPr txBox="1"/>
          <p:nvPr>
            <p:ph type="body" sz="quarter" idx="1"/>
          </p:nvPr>
        </p:nvSpPr>
        <p:spPr>
          <a:prstGeom prst="rect">
            <a:avLst/>
          </a:prstGeom>
        </p:spPr>
        <p:txBody>
          <a:body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35"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nhoud van twee">
    <p:spTree>
      <p:nvGrpSpPr>
        <p:cNvPr id="1" name=""/>
        <p:cNvGrpSpPr/>
        <p:nvPr/>
      </p:nvGrpSpPr>
      <p:grpSpPr>
        <a:xfrm>
          <a:off x="0" y="0"/>
          <a:ext cx="0" cy="0"/>
          <a:chOff x="0" y="0"/>
          <a:chExt cx="0" cy="0"/>
        </a:xfrm>
      </p:grpSpPr>
      <p:sp>
        <p:nvSpPr>
          <p:cNvPr id="42" name="Titel"/>
          <p:cNvSpPr txBox="1"/>
          <p:nvPr>
            <p:ph type="title"/>
          </p:nvPr>
        </p:nvSpPr>
        <p:spPr>
          <a:xfrm>
            <a:off x="2439988" y="1471612"/>
            <a:ext cx="6248402" cy="457202"/>
          </a:xfrm>
          <a:prstGeom prst="rect">
            <a:avLst/>
          </a:prstGeom>
        </p:spPr>
        <p:txBody>
          <a:bodyPr anchor="t"/>
          <a:lstStyle>
            <a:lvl1pPr>
              <a:defRPr b="1"/>
            </a:lvl1pPr>
          </a:lstStyle>
          <a:p>
            <a:pPr/>
            <a:r>
              <a:t>Titel</a:t>
            </a:r>
          </a:p>
        </p:txBody>
      </p:sp>
      <p:sp>
        <p:nvSpPr>
          <p:cNvPr id="43" name="Hoofdtekst - niveau één…"/>
          <p:cNvSpPr txBox="1"/>
          <p:nvPr>
            <p:ph type="body" sz="half" idx="1"/>
          </p:nvPr>
        </p:nvSpPr>
        <p:spPr>
          <a:xfrm>
            <a:off x="2439988" y="2360613"/>
            <a:ext cx="3048002" cy="4116388"/>
          </a:xfrm>
          <a:prstGeom prst="rect">
            <a:avLst/>
          </a:prstGeom>
        </p:spPr>
        <p:txBody>
          <a:bodyPr/>
          <a:lstStyle>
            <a:lvl1pPr marL="284163" indent="-284163">
              <a:spcBef>
                <a:spcPts val="2600"/>
              </a:spcBef>
              <a:buClr>
                <a:srgbClr val="C76129"/>
              </a:buClr>
              <a:buSzPct val="100000"/>
              <a:buAutoNum type="arabicPeriod" startAt="1"/>
            </a:lvl1pPr>
            <a:lvl2pPr marL="919162" indent="-352425">
              <a:spcBef>
                <a:spcPts val="2600"/>
              </a:spcBef>
              <a:buClr>
                <a:srgbClr val="C76129"/>
              </a:buClr>
              <a:buSzPct val="100000"/>
              <a:buAutoNum type="arabicPeriod" startAt="1"/>
            </a:lvl2pPr>
            <a:lvl3pPr marL="1483676" indent="-339088">
              <a:spcBef>
                <a:spcPts val="2600"/>
              </a:spcBef>
              <a:buClr>
                <a:srgbClr val="C76129"/>
              </a:buClr>
              <a:buSzPct val="100000"/>
              <a:buAutoNum type="arabicPeriod" startAt="1"/>
            </a:lvl3pPr>
            <a:lvl4pPr marL="2063750" indent="-352425">
              <a:spcBef>
                <a:spcPts val="2600"/>
              </a:spcBef>
              <a:buClr>
                <a:srgbClr val="C76129"/>
              </a:buClr>
              <a:buSzPct val="100000"/>
              <a:buAutoNum type="arabicPeriod" startAt="1"/>
            </a:lvl4pPr>
            <a:lvl5pPr marL="2628581" indent="-340995">
              <a:spcBef>
                <a:spcPts val="2600"/>
              </a:spcBef>
              <a:buClr>
                <a:srgbClr val="C76129"/>
              </a:buClr>
              <a:buSzPct val="100000"/>
              <a:buAutoNum type="arabicPeriod" startAt="1"/>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44"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gelijking">
    <p:spTree>
      <p:nvGrpSpPr>
        <p:cNvPr id="1" name=""/>
        <p:cNvGrpSpPr/>
        <p:nvPr/>
      </p:nvGrpSpPr>
      <p:grpSpPr>
        <a:xfrm>
          <a:off x="0" y="0"/>
          <a:ext cx="0" cy="0"/>
          <a:chOff x="0" y="0"/>
          <a:chExt cx="0" cy="0"/>
        </a:xfrm>
      </p:grpSpPr>
      <p:sp>
        <p:nvSpPr>
          <p:cNvPr id="51" name="Titel"/>
          <p:cNvSpPr txBox="1"/>
          <p:nvPr>
            <p:ph type="title"/>
          </p:nvPr>
        </p:nvSpPr>
        <p:spPr>
          <a:xfrm>
            <a:off x="630237" y="365125"/>
            <a:ext cx="7886701" cy="1325563"/>
          </a:xfrm>
          <a:prstGeom prst="rect">
            <a:avLst/>
          </a:prstGeom>
        </p:spPr>
        <p:txBody>
          <a:bodyPr anchor="t"/>
          <a:lstStyle>
            <a:lvl1pPr>
              <a:defRPr b="1"/>
            </a:lvl1pPr>
          </a:lstStyle>
          <a:p>
            <a:pPr/>
            <a:r>
              <a:t>Titel</a:t>
            </a:r>
          </a:p>
        </p:txBody>
      </p:sp>
      <p:sp>
        <p:nvSpPr>
          <p:cNvPr id="52" name="Hoofdtekst - niveau één…"/>
          <p:cNvSpPr txBox="1"/>
          <p:nvPr>
            <p:ph type="body" sz="quarter" idx="1"/>
          </p:nvPr>
        </p:nvSpPr>
        <p:spPr>
          <a:xfrm>
            <a:off x="630237" y="1681163"/>
            <a:ext cx="3868740" cy="823914"/>
          </a:xfrm>
          <a:prstGeom prst="rect">
            <a:avLst/>
          </a:prstGeom>
        </p:spPr>
        <p:txBody>
          <a:bodyPr anchor="b"/>
          <a:lstStyle>
            <a:lvl1pPr>
              <a:defRPr b="1"/>
            </a:lvl1pPr>
            <a:lvl2pPr>
              <a:defRPr b="1"/>
            </a:lvl2pPr>
            <a:lvl3pPr>
              <a:defRPr b="1"/>
            </a:lvl3pPr>
            <a:lvl4pPr>
              <a:defRPr b="1"/>
            </a:lvl4pPr>
            <a:lvl5pPr>
              <a:defRPr b="1"/>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53" name="Tijdelijke aanduiding voor tekst 4"/>
          <p:cNvSpPr/>
          <p:nvPr>
            <p:ph type="body" sz="quarter" idx="13"/>
          </p:nvPr>
        </p:nvSpPr>
        <p:spPr>
          <a:xfrm>
            <a:off x="4629150" y="1681163"/>
            <a:ext cx="3887788" cy="823914"/>
          </a:xfrm>
          <a:prstGeom prst="rect">
            <a:avLst/>
          </a:prstGeom>
        </p:spPr>
        <p:txBody>
          <a:bodyPr anchor="b"/>
          <a:lstStyle/>
          <a:p>
            <a:pPr marL="284163" indent="-284163">
              <a:buClr>
                <a:srgbClr val="C76129"/>
              </a:buClr>
              <a:buSzPct val="100000"/>
              <a:buAutoNum type="arabicPeriod" startAt="1"/>
            </a:pPr>
          </a:p>
        </p:txBody>
      </p:sp>
      <p:sp>
        <p:nvSpPr>
          <p:cNvPr id="54"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lleen titel">
    <p:spTree>
      <p:nvGrpSpPr>
        <p:cNvPr id="1" name=""/>
        <p:cNvGrpSpPr/>
        <p:nvPr/>
      </p:nvGrpSpPr>
      <p:grpSpPr>
        <a:xfrm>
          <a:off x="0" y="0"/>
          <a:ext cx="0" cy="0"/>
          <a:chOff x="0" y="0"/>
          <a:chExt cx="0" cy="0"/>
        </a:xfrm>
      </p:grpSpPr>
      <p:sp>
        <p:nvSpPr>
          <p:cNvPr id="61" name="Titel"/>
          <p:cNvSpPr txBox="1"/>
          <p:nvPr>
            <p:ph type="title"/>
          </p:nvPr>
        </p:nvSpPr>
        <p:spPr>
          <a:xfrm>
            <a:off x="2439988" y="1471612"/>
            <a:ext cx="6248402" cy="457202"/>
          </a:xfrm>
          <a:prstGeom prst="rect">
            <a:avLst/>
          </a:prstGeom>
        </p:spPr>
        <p:txBody>
          <a:bodyPr anchor="t"/>
          <a:lstStyle>
            <a:lvl1pPr>
              <a:defRPr b="1"/>
            </a:lvl1pPr>
          </a:lstStyle>
          <a:p>
            <a:pPr/>
            <a:r>
              <a:t>Titel</a:t>
            </a:r>
          </a:p>
        </p:txBody>
      </p:sp>
      <p:sp>
        <p:nvSpPr>
          <p:cNvPr id="62"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Leeg">
    <p:spTree>
      <p:nvGrpSpPr>
        <p:cNvPr id="1" name=""/>
        <p:cNvGrpSpPr/>
        <p:nvPr/>
      </p:nvGrpSpPr>
      <p:grpSpPr>
        <a:xfrm>
          <a:off x="0" y="0"/>
          <a:ext cx="0" cy="0"/>
          <a:chOff x="0" y="0"/>
          <a:chExt cx="0" cy="0"/>
        </a:xfrm>
      </p:grpSpPr>
      <p:sp>
        <p:nvSpPr>
          <p:cNvPr id="69"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nhoud met bijschrift">
    <p:spTree>
      <p:nvGrpSpPr>
        <p:cNvPr id="1" name=""/>
        <p:cNvGrpSpPr/>
        <p:nvPr/>
      </p:nvGrpSpPr>
      <p:grpSpPr>
        <a:xfrm>
          <a:off x="0" y="0"/>
          <a:ext cx="0" cy="0"/>
          <a:chOff x="0" y="0"/>
          <a:chExt cx="0" cy="0"/>
        </a:xfrm>
      </p:grpSpPr>
      <p:sp>
        <p:nvSpPr>
          <p:cNvPr id="76" name="Titel"/>
          <p:cNvSpPr txBox="1"/>
          <p:nvPr>
            <p:ph type="title"/>
          </p:nvPr>
        </p:nvSpPr>
        <p:spPr>
          <a:xfrm>
            <a:off x="630237" y="457200"/>
            <a:ext cx="2949576" cy="1600200"/>
          </a:xfrm>
          <a:prstGeom prst="rect">
            <a:avLst/>
          </a:prstGeom>
        </p:spPr>
        <p:txBody>
          <a:bodyPr/>
          <a:lstStyle>
            <a:lvl1pPr>
              <a:defRPr sz="3200"/>
            </a:lvl1pPr>
          </a:lstStyle>
          <a:p>
            <a:pPr/>
            <a:r>
              <a:t>Titel</a:t>
            </a:r>
          </a:p>
        </p:txBody>
      </p:sp>
      <p:sp>
        <p:nvSpPr>
          <p:cNvPr id="77" name="Hoofdtekst - niveau één…"/>
          <p:cNvSpPr txBox="1"/>
          <p:nvPr>
            <p:ph type="body" sz="half" idx="1"/>
          </p:nvPr>
        </p:nvSpPr>
        <p:spPr>
          <a:xfrm>
            <a:off x="3887787" y="987425"/>
            <a:ext cx="4629152" cy="4873625"/>
          </a:xfrm>
          <a:prstGeom prst="rect">
            <a:avLst/>
          </a:prstGeom>
        </p:spPr>
        <p:txBody>
          <a:bodyPr/>
          <a:lstStyle>
            <a:lvl1pPr marL="284163" indent="-284163">
              <a:spcBef>
                <a:spcPts val="1100"/>
              </a:spcBef>
              <a:buClr>
                <a:srgbClr val="C76129"/>
              </a:buClr>
              <a:buSzPct val="100000"/>
              <a:buAutoNum type="arabicPeriod" startAt="1"/>
              <a:defRPr sz="3200"/>
            </a:lvl1pPr>
            <a:lvl2pPr marL="902379" indent="-335642">
              <a:spcBef>
                <a:spcPts val="1100"/>
              </a:spcBef>
              <a:buClr>
                <a:srgbClr val="C76129"/>
              </a:buClr>
              <a:buSzPct val="100000"/>
              <a:buAutoNum type="arabicPeriod" startAt="1"/>
              <a:defRPr sz="3200"/>
            </a:lvl2pPr>
            <a:lvl3pPr marL="1521354" indent="-376765">
              <a:spcBef>
                <a:spcPts val="1100"/>
              </a:spcBef>
              <a:buClr>
                <a:srgbClr val="C76129"/>
              </a:buClr>
              <a:buSzPct val="100000"/>
              <a:buAutoNum type="arabicPeriod" startAt="1"/>
              <a:defRPr sz="3200"/>
            </a:lvl3pPr>
            <a:lvl4pPr marL="2181225" indent="-469900">
              <a:spcBef>
                <a:spcPts val="1100"/>
              </a:spcBef>
              <a:buClr>
                <a:srgbClr val="C76129"/>
              </a:buClr>
              <a:buSzPct val="100000"/>
              <a:buAutoNum type="arabicPeriod" startAt="1"/>
              <a:defRPr sz="3200"/>
            </a:lvl4pPr>
            <a:lvl5pPr marL="2742246" indent="-454660">
              <a:spcBef>
                <a:spcPts val="1100"/>
              </a:spcBef>
              <a:buClr>
                <a:srgbClr val="C76129"/>
              </a:buClr>
              <a:buSzPct val="100000"/>
              <a:buAutoNum type="arabicPeriod" startAt="1"/>
              <a:defRPr sz="32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78" name="Tijdelijke aanduiding voor tekst 3"/>
          <p:cNvSpPr/>
          <p:nvPr>
            <p:ph type="body" sz="quarter" idx="13"/>
          </p:nvPr>
        </p:nvSpPr>
        <p:spPr>
          <a:xfrm>
            <a:off x="630237" y="2057400"/>
            <a:ext cx="2949576" cy="3811588"/>
          </a:xfrm>
          <a:prstGeom prst="rect">
            <a:avLst/>
          </a:prstGeom>
        </p:spPr>
        <p:txBody>
          <a:bodyPr/>
          <a:lstStyle/>
          <a:p>
            <a:pPr marL="284163" indent="-284163">
              <a:buClr>
                <a:srgbClr val="C76129"/>
              </a:buClr>
              <a:buSzPct val="100000"/>
              <a:buAutoNum type="arabicPeriod" startAt="1"/>
            </a:pPr>
          </a:p>
        </p:txBody>
      </p:sp>
      <p:sp>
        <p:nvSpPr>
          <p:cNvPr id="79"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fbeelding met bijschrift">
    <p:spTree>
      <p:nvGrpSpPr>
        <p:cNvPr id="1" name=""/>
        <p:cNvGrpSpPr/>
        <p:nvPr/>
      </p:nvGrpSpPr>
      <p:grpSpPr>
        <a:xfrm>
          <a:off x="0" y="0"/>
          <a:ext cx="0" cy="0"/>
          <a:chOff x="0" y="0"/>
          <a:chExt cx="0" cy="0"/>
        </a:xfrm>
      </p:grpSpPr>
      <p:sp>
        <p:nvSpPr>
          <p:cNvPr id="86" name="Titel"/>
          <p:cNvSpPr txBox="1"/>
          <p:nvPr>
            <p:ph type="title"/>
          </p:nvPr>
        </p:nvSpPr>
        <p:spPr>
          <a:xfrm>
            <a:off x="630237" y="457200"/>
            <a:ext cx="2949576" cy="1600200"/>
          </a:xfrm>
          <a:prstGeom prst="rect">
            <a:avLst/>
          </a:prstGeom>
        </p:spPr>
        <p:txBody>
          <a:bodyPr/>
          <a:lstStyle>
            <a:lvl1pPr>
              <a:defRPr sz="3200"/>
            </a:lvl1pPr>
          </a:lstStyle>
          <a:p>
            <a:pPr/>
            <a:r>
              <a:t>Titel</a:t>
            </a:r>
          </a:p>
        </p:txBody>
      </p:sp>
      <p:sp>
        <p:nvSpPr>
          <p:cNvPr id="87" name="Tijdelijke aanduiding voor afbeelding 2"/>
          <p:cNvSpPr/>
          <p:nvPr>
            <p:ph type="pic" sz="half" idx="13"/>
          </p:nvPr>
        </p:nvSpPr>
        <p:spPr>
          <a:xfrm>
            <a:off x="3887787" y="987425"/>
            <a:ext cx="4629152" cy="4873625"/>
          </a:xfrm>
          <a:prstGeom prst="rect">
            <a:avLst/>
          </a:prstGeom>
        </p:spPr>
        <p:txBody>
          <a:bodyPr lIns="91439" tIns="45719" rIns="91439" bIns="45719">
            <a:noAutofit/>
          </a:bodyPr>
          <a:lstStyle/>
          <a:p>
            <a:pPr/>
          </a:p>
        </p:txBody>
      </p:sp>
      <p:sp>
        <p:nvSpPr>
          <p:cNvPr id="88" name="Hoofdtekst - niveau één…"/>
          <p:cNvSpPr txBox="1"/>
          <p:nvPr>
            <p:ph type="body" sz="quarter" idx="1"/>
          </p:nvPr>
        </p:nvSpPr>
        <p:spPr>
          <a:xfrm>
            <a:off x="630237" y="2057400"/>
            <a:ext cx="2949576" cy="3811588"/>
          </a:xfrm>
          <a:prstGeom prst="rect">
            <a:avLst/>
          </a:prstGeom>
        </p:spPr>
        <p:txBody>
          <a:bodyPr/>
          <a:lstStyle>
            <a:lvl1pPr>
              <a:spcBef>
                <a:spcPts val="500"/>
              </a:spcBef>
              <a:defRPr sz="1600"/>
            </a:lvl1pPr>
            <a:lvl2pPr>
              <a:spcBef>
                <a:spcPts val="500"/>
              </a:spcBef>
              <a:defRPr sz="1600"/>
            </a:lvl2pPr>
            <a:lvl3pPr>
              <a:spcBef>
                <a:spcPts val="500"/>
              </a:spcBef>
              <a:defRPr sz="1600"/>
            </a:lvl3pPr>
            <a:lvl4pPr>
              <a:spcBef>
                <a:spcPts val="500"/>
              </a:spcBef>
              <a:defRPr sz="1600"/>
            </a:lvl4pPr>
            <a:lvl5pPr>
              <a:spcBef>
                <a:spcPts val="500"/>
              </a:spcBef>
              <a:defRPr sz="1600"/>
            </a:lvl5p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89" name="Dia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Picture 2" descr="Picture 2"/>
          <p:cNvPicPr>
            <a:picLocks noChangeAspect="1"/>
          </p:cNvPicPr>
          <p:nvPr/>
        </p:nvPicPr>
        <p:blipFill>
          <a:blip r:embed="rId2">
            <a:extLst/>
          </a:blip>
          <a:stretch>
            <a:fillRect/>
          </a:stretch>
        </p:blipFill>
        <p:spPr>
          <a:xfrm>
            <a:off x="0" y="0"/>
            <a:ext cx="9144000" cy="6862765"/>
          </a:xfrm>
          <a:prstGeom prst="rect">
            <a:avLst/>
          </a:prstGeom>
          <a:ln w="12700">
            <a:miter lim="400000"/>
          </a:ln>
        </p:spPr>
      </p:pic>
      <p:pic>
        <p:nvPicPr>
          <p:cNvPr id="3" name="Picture 3" descr="Picture 3"/>
          <p:cNvPicPr>
            <a:picLocks noChangeAspect="1"/>
          </p:cNvPicPr>
          <p:nvPr/>
        </p:nvPicPr>
        <p:blipFill>
          <a:blip r:embed="rId3">
            <a:extLst/>
          </a:blip>
          <a:stretch>
            <a:fillRect/>
          </a:stretch>
        </p:blipFill>
        <p:spPr>
          <a:xfrm>
            <a:off x="101600" y="228600"/>
            <a:ext cx="1676400" cy="739775"/>
          </a:xfrm>
          <a:prstGeom prst="rect">
            <a:avLst/>
          </a:prstGeom>
          <a:ln w="12700">
            <a:miter lim="400000"/>
          </a:ln>
        </p:spPr>
      </p:pic>
      <p:sp>
        <p:nvSpPr>
          <p:cNvPr id="4" name="Titel"/>
          <p:cNvSpPr txBox="1"/>
          <p:nvPr>
            <p:ph type="title"/>
          </p:nvPr>
        </p:nvSpPr>
        <p:spPr>
          <a:xfrm>
            <a:off x="623887" y="1709738"/>
            <a:ext cx="7886701" cy="2852737"/>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normAutofit fontScale="100000" lnSpcReduction="0"/>
          </a:bodyPr>
          <a:lstStyle/>
          <a:p>
            <a:pPr/>
            <a:r>
              <a:t>Titel</a:t>
            </a:r>
          </a:p>
        </p:txBody>
      </p:sp>
      <p:sp>
        <p:nvSpPr>
          <p:cNvPr id="5" name="Hoofdtekst - niveau één…"/>
          <p:cNvSpPr txBox="1"/>
          <p:nvPr>
            <p:ph type="body" idx="1"/>
          </p:nvPr>
        </p:nvSpPr>
        <p:spPr>
          <a:xfrm>
            <a:off x="623887" y="4589462"/>
            <a:ext cx="7886701" cy="150018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Hoofdtekst - niveau één</a:t>
            </a:r>
          </a:p>
          <a:p>
            <a:pPr lvl="1"/>
            <a:r>
              <a:t>Hoofdtekst - niveau twee</a:t>
            </a:r>
          </a:p>
          <a:p>
            <a:pPr lvl="2"/>
            <a:r>
              <a:t>Hoofdtekst - niveau drie</a:t>
            </a:r>
          </a:p>
          <a:p>
            <a:pPr lvl="3"/>
            <a:r>
              <a:t>Hoofdtekst - niveau vier</a:t>
            </a:r>
          </a:p>
          <a:p>
            <a:pPr lvl="4"/>
            <a:r>
              <a:t>Hoofdtekst - niveau vijf</a:t>
            </a:r>
          </a:p>
        </p:txBody>
      </p:sp>
      <p:sp>
        <p:nvSpPr>
          <p:cNvPr id="6" name="Dianummer"/>
          <p:cNvSpPr txBox="1"/>
          <p:nvPr>
            <p:ph type="sldNum" sz="quarter" idx="2"/>
          </p:nvPr>
        </p:nvSpPr>
        <p:spPr>
          <a:xfrm>
            <a:off x="91773" y="6477000"/>
            <a:ext cx="273654" cy="264253"/>
          </a:xfrm>
          <a:prstGeom prst="rect">
            <a:avLst/>
          </a:prstGeom>
          <a:ln w="12700">
            <a:miter lim="400000"/>
          </a:ln>
        </p:spPr>
        <p:txBody>
          <a:bodyPr wrap="none" lIns="45718" tIns="45718" rIns="45718" bIns="45718">
            <a:spAutoFit/>
          </a:bodyPr>
          <a:lstStyle>
            <a:lvl1pPr algn="ctr">
              <a:defRPr b="1" sz="12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1pPr>
      <a:lvl2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2pPr>
      <a:lvl3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3pPr>
      <a:lvl4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4pPr>
      <a:lvl5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5pPr>
      <a:lvl6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6pPr>
      <a:lvl7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7pPr>
      <a:lvl8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8pPr>
      <a:lvl9pPr marL="0" marR="0" indent="0" algn="l" defTabSz="914400" rtl="0" latinLnBrk="0">
        <a:lnSpc>
          <a:spcPct val="100000"/>
        </a:lnSpc>
        <a:spcBef>
          <a:spcPts val="0"/>
        </a:spcBef>
        <a:spcAft>
          <a:spcPts val="0"/>
        </a:spcAft>
        <a:buClrTx/>
        <a:buSzTx/>
        <a:buFontTx/>
        <a:buNone/>
        <a:tabLst/>
        <a:defRPr b="0" baseline="0" cap="none" i="0" spc="0" strike="noStrike" sz="6000" u="none">
          <a:solidFill>
            <a:srgbClr val="000000"/>
          </a:solidFill>
          <a:uFillTx/>
          <a:latin typeface="+mj-lt"/>
          <a:ea typeface="+mj-ea"/>
          <a:cs typeface="+mj-cs"/>
          <a:sym typeface="Arial"/>
        </a:defRPr>
      </a:lvl9pPr>
    </p:titleStyle>
    <p:bodyStyle>
      <a:lvl1pPr marL="0" marR="0" indent="0" algn="l" defTabSz="914400" rtl="0" latinLnBrk="0">
        <a:lnSpc>
          <a:spcPct val="100000"/>
        </a:lnSpc>
        <a:spcBef>
          <a:spcPts val="800"/>
        </a:spcBef>
        <a:spcAft>
          <a:spcPts val="0"/>
        </a:spcAft>
        <a:buClrTx/>
        <a:buSzTx/>
        <a:buFontTx/>
        <a:buNone/>
        <a:tabLst/>
        <a:defRPr b="0" baseline="0" cap="none" i="0" spc="0" strike="noStrike" sz="2400" u="none">
          <a:solidFill>
            <a:srgbClr val="000000"/>
          </a:solidFill>
          <a:uFillTx/>
          <a:latin typeface="+mj-lt"/>
          <a:ea typeface="+mj-ea"/>
          <a:cs typeface="+mj-cs"/>
          <a:sym typeface="Arial"/>
        </a:defRPr>
      </a:lvl1pPr>
      <a:lvl2pPr marL="0" marR="0" indent="0" algn="l" defTabSz="914400" rtl="0" latinLnBrk="0">
        <a:lnSpc>
          <a:spcPct val="100000"/>
        </a:lnSpc>
        <a:spcBef>
          <a:spcPts val="800"/>
        </a:spcBef>
        <a:spcAft>
          <a:spcPts val="0"/>
        </a:spcAft>
        <a:buClrTx/>
        <a:buSzTx/>
        <a:buFontTx/>
        <a:buNone/>
        <a:tabLst/>
        <a:defRPr b="0" baseline="0" cap="none" i="0" spc="0" strike="noStrike" sz="2400" u="none">
          <a:solidFill>
            <a:srgbClr val="000000"/>
          </a:solidFill>
          <a:uFillTx/>
          <a:latin typeface="+mj-lt"/>
          <a:ea typeface="+mj-ea"/>
          <a:cs typeface="+mj-cs"/>
          <a:sym typeface="Arial"/>
        </a:defRPr>
      </a:lvl2pPr>
      <a:lvl3pPr marL="0" marR="0" indent="0" algn="l" defTabSz="914400" rtl="0" latinLnBrk="0">
        <a:lnSpc>
          <a:spcPct val="100000"/>
        </a:lnSpc>
        <a:spcBef>
          <a:spcPts val="800"/>
        </a:spcBef>
        <a:spcAft>
          <a:spcPts val="0"/>
        </a:spcAft>
        <a:buClrTx/>
        <a:buSzTx/>
        <a:buFontTx/>
        <a:buNone/>
        <a:tabLst/>
        <a:defRPr b="0" baseline="0" cap="none" i="0" spc="0" strike="noStrike" sz="2400" u="none">
          <a:solidFill>
            <a:srgbClr val="000000"/>
          </a:solidFill>
          <a:uFillTx/>
          <a:latin typeface="+mj-lt"/>
          <a:ea typeface="+mj-ea"/>
          <a:cs typeface="+mj-cs"/>
          <a:sym typeface="Arial"/>
        </a:defRPr>
      </a:lvl3pPr>
      <a:lvl4pPr marL="0" marR="0" indent="0" algn="l" defTabSz="914400" rtl="0" latinLnBrk="0">
        <a:lnSpc>
          <a:spcPct val="100000"/>
        </a:lnSpc>
        <a:spcBef>
          <a:spcPts val="800"/>
        </a:spcBef>
        <a:spcAft>
          <a:spcPts val="0"/>
        </a:spcAft>
        <a:buClrTx/>
        <a:buSzTx/>
        <a:buFontTx/>
        <a:buNone/>
        <a:tabLst/>
        <a:defRPr b="0" baseline="0" cap="none" i="0" spc="0" strike="noStrike" sz="2400" u="none">
          <a:solidFill>
            <a:srgbClr val="000000"/>
          </a:solidFill>
          <a:uFillTx/>
          <a:latin typeface="+mj-lt"/>
          <a:ea typeface="+mj-ea"/>
          <a:cs typeface="+mj-cs"/>
          <a:sym typeface="Arial"/>
        </a:defRPr>
      </a:lvl4pPr>
      <a:lvl5pPr marL="0" marR="0" indent="0" algn="l" defTabSz="914400" rtl="0" latinLnBrk="0">
        <a:lnSpc>
          <a:spcPct val="100000"/>
        </a:lnSpc>
        <a:spcBef>
          <a:spcPts val="800"/>
        </a:spcBef>
        <a:spcAft>
          <a:spcPts val="0"/>
        </a:spcAft>
        <a:buClrTx/>
        <a:buSzTx/>
        <a:buFontTx/>
        <a:buNone/>
        <a:tabLst/>
        <a:defRPr b="0" baseline="0" cap="none" i="0" spc="0" strike="noStrike" sz="2400" u="none">
          <a:solidFill>
            <a:srgbClr val="000000"/>
          </a:solidFill>
          <a:uFillTx/>
          <a:latin typeface="+mj-lt"/>
          <a:ea typeface="+mj-ea"/>
          <a:cs typeface="+mj-cs"/>
          <a:sym typeface="Arial"/>
        </a:defRPr>
      </a:lvl5pPr>
      <a:lvl6pPr marL="2590800" marR="0" indent="-304800" algn="l" defTabSz="914400" rtl="0" latinLnBrk="0">
        <a:lnSpc>
          <a:spcPct val="100000"/>
        </a:lnSpc>
        <a:spcBef>
          <a:spcPts val="800"/>
        </a:spcBef>
        <a:spcAft>
          <a:spcPts val="0"/>
        </a:spcAft>
        <a:buClrTx/>
        <a:buSzPct val="100000"/>
        <a:buFontTx/>
        <a:buAutoNum type="arabicPeriod" startAt="1"/>
        <a:tabLst/>
        <a:defRPr b="0" baseline="0" cap="none" i="0" spc="0" strike="noStrike" sz="2400" u="none">
          <a:solidFill>
            <a:srgbClr val="000000"/>
          </a:solidFill>
          <a:uFillTx/>
          <a:latin typeface="+mj-lt"/>
          <a:ea typeface="+mj-ea"/>
          <a:cs typeface="+mj-cs"/>
          <a:sym typeface="Arial"/>
        </a:defRPr>
      </a:lvl6pPr>
      <a:lvl7pPr marL="3048000" marR="0" indent="-304800" algn="l" defTabSz="914400" rtl="0" latinLnBrk="0">
        <a:lnSpc>
          <a:spcPct val="100000"/>
        </a:lnSpc>
        <a:spcBef>
          <a:spcPts val="800"/>
        </a:spcBef>
        <a:spcAft>
          <a:spcPts val="0"/>
        </a:spcAft>
        <a:buClrTx/>
        <a:buSzPct val="100000"/>
        <a:buFontTx/>
        <a:buAutoNum type="arabicPeriod" startAt="1"/>
        <a:tabLst/>
        <a:defRPr b="0" baseline="0" cap="none" i="0" spc="0" strike="noStrike" sz="2400" u="none">
          <a:solidFill>
            <a:srgbClr val="000000"/>
          </a:solidFill>
          <a:uFillTx/>
          <a:latin typeface="+mj-lt"/>
          <a:ea typeface="+mj-ea"/>
          <a:cs typeface="+mj-cs"/>
          <a:sym typeface="Arial"/>
        </a:defRPr>
      </a:lvl7pPr>
      <a:lvl8pPr marL="3505200" marR="0" indent="-304800" algn="l" defTabSz="914400" rtl="0" latinLnBrk="0">
        <a:lnSpc>
          <a:spcPct val="100000"/>
        </a:lnSpc>
        <a:spcBef>
          <a:spcPts val="800"/>
        </a:spcBef>
        <a:spcAft>
          <a:spcPts val="0"/>
        </a:spcAft>
        <a:buClrTx/>
        <a:buSzPct val="100000"/>
        <a:buFontTx/>
        <a:buAutoNum type="arabicPeriod" startAt="1"/>
        <a:tabLst/>
        <a:defRPr b="0" baseline="0" cap="none" i="0" spc="0" strike="noStrike" sz="2400" u="none">
          <a:solidFill>
            <a:srgbClr val="000000"/>
          </a:solidFill>
          <a:uFillTx/>
          <a:latin typeface="+mj-lt"/>
          <a:ea typeface="+mj-ea"/>
          <a:cs typeface="+mj-cs"/>
          <a:sym typeface="Arial"/>
        </a:defRPr>
      </a:lvl8pPr>
      <a:lvl9pPr marL="3962400" marR="0" indent="-304800" algn="l" defTabSz="914400" rtl="0" latinLnBrk="0">
        <a:lnSpc>
          <a:spcPct val="100000"/>
        </a:lnSpc>
        <a:spcBef>
          <a:spcPts val="800"/>
        </a:spcBef>
        <a:spcAft>
          <a:spcPts val="0"/>
        </a:spcAft>
        <a:buClrTx/>
        <a:buSzPct val="100000"/>
        <a:buFontTx/>
        <a:buAutoNum type="arabicPeriod" startAt="1"/>
        <a:tabLst/>
        <a:defRPr b="0" baseline="0" cap="none" i="0" spc="0" strike="noStrike" sz="2400" u="none">
          <a:solidFill>
            <a:srgbClr val="000000"/>
          </a:solidFill>
          <a:uFillTx/>
          <a:latin typeface="+mj-lt"/>
          <a:ea typeface="+mj-ea"/>
          <a:cs typeface="+mj-cs"/>
          <a:sym typeface="Arial"/>
        </a:defRPr>
      </a:lvl9pPr>
    </p:bodyStyle>
    <p:otherStyle>
      <a:lvl1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b="1" baseline="0" cap="none" i="0" spc="0" strike="noStrike" sz="1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chart" Target="../charts/char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Rectangle 2"/>
          <p:cNvSpPr txBox="1"/>
          <p:nvPr>
            <p:ph type="body" idx="1"/>
          </p:nvPr>
        </p:nvSpPr>
        <p:spPr>
          <a:xfrm>
            <a:off x="1495473" y="1979588"/>
            <a:ext cx="7343776" cy="4535488"/>
          </a:xfrm>
          <a:prstGeom prst="rect">
            <a:avLst/>
          </a:prstGeom>
        </p:spPr>
        <p:txBody>
          <a:bodyPr/>
          <a:lstStyle/>
          <a:p>
            <a:pPr marL="208866" indent="-208866" algn="ctr" defTabSz="539494">
              <a:lnSpc>
                <a:spcPct val="80000"/>
              </a:lnSpc>
              <a:spcBef>
                <a:spcPts val="1500"/>
              </a:spcBef>
              <a:buSzTx/>
              <a:buNone/>
              <a:defRPr sz="700"/>
            </a:pPr>
          </a:p>
          <a:p>
            <a:pPr marL="208866" indent="-208866" algn="ctr" defTabSz="539494">
              <a:lnSpc>
                <a:spcPct val="80000"/>
              </a:lnSpc>
              <a:spcBef>
                <a:spcPts val="600"/>
              </a:spcBef>
              <a:buSzTx/>
              <a:buNone/>
              <a:defRPr b="1" sz="3500"/>
            </a:pPr>
            <a:r>
              <a:t>Raming </a:t>
            </a:r>
          </a:p>
          <a:p>
            <a:pPr marL="208866" indent="-208866" algn="ctr" defTabSz="539494">
              <a:lnSpc>
                <a:spcPct val="80000"/>
              </a:lnSpc>
              <a:spcBef>
                <a:spcPts val="600"/>
              </a:spcBef>
              <a:buSzTx/>
              <a:buNone/>
              <a:defRPr b="1" sz="3500"/>
            </a:pPr>
            <a:r>
              <a:t>Beroepen Geestelijke Gezondheid</a:t>
            </a:r>
          </a:p>
          <a:p>
            <a:pPr marL="208866" indent="-208866" algn="ctr" defTabSz="539494">
              <a:lnSpc>
                <a:spcPct val="80000"/>
              </a:lnSpc>
              <a:spcBef>
                <a:spcPts val="600"/>
              </a:spcBef>
              <a:buSzTx/>
              <a:buNone/>
              <a:defRPr b="1" sz="3500"/>
            </a:pPr>
            <a:r>
              <a:t>2020-2024</a:t>
            </a:r>
          </a:p>
          <a:p>
            <a:pPr marL="208866" indent="-208866" defTabSz="539494">
              <a:lnSpc>
                <a:spcPct val="80000"/>
              </a:lnSpc>
              <a:spcBef>
                <a:spcPts val="1500"/>
              </a:spcBef>
              <a:buSzTx/>
              <a:buNone/>
              <a:defRPr sz="3500"/>
            </a:pPr>
          </a:p>
          <a:p>
            <a:pPr marL="208866" indent="-208866" defTabSz="539494">
              <a:lnSpc>
                <a:spcPct val="80000"/>
              </a:lnSpc>
              <a:spcBef>
                <a:spcPts val="1500"/>
              </a:spcBef>
              <a:buSzTx/>
              <a:buNone/>
              <a:defRPr sz="700"/>
            </a:pPr>
          </a:p>
          <a:p>
            <a:pPr marL="208866" indent="-208866" defTabSz="539494">
              <a:lnSpc>
                <a:spcPct val="80000"/>
              </a:lnSpc>
              <a:spcBef>
                <a:spcPts val="1500"/>
              </a:spcBef>
              <a:buSzTx/>
              <a:buNone/>
              <a:defRPr sz="700"/>
            </a:pPr>
          </a:p>
          <a:p>
            <a:pPr marL="208866" indent="-208866" defTabSz="539494">
              <a:lnSpc>
                <a:spcPct val="80000"/>
              </a:lnSpc>
              <a:spcBef>
                <a:spcPts val="1500"/>
              </a:spcBef>
              <a:buSzTx/>
              <a:buNone/>
              <a:defRPr sz="700"/>
            </a:pPr>
          </a:p>
          <a:p>
            <a:pPr marL="208866" indent="-208866" defTabSz="539494">
              <a:lnSpc>
                <a:spcPct val="80000"/>
              </a:lnSpc>
              <a:spcBef>
                <a:spcPts val="1500"/>
              </a:spcBef>
              <a:buSzTx/>
              <a:buNone/>
              <a:defRPr sz="900"/>
            </a:pPr>
          </a:p>
          <a:p>
            <a:pPr marL="208866" indent="-208866" defTabSz="539494">
              <a:lnSpc>
                <a:spcPct val="80000"/>
              </a:lnSpc>
              <a:spcBef>
                <a:spcPts val="300"/>
              </a:spcBef>
              <a:buSzTx/>
              <a:buNone/>
              <a:defRPr sz="1100"/>
            </a:pPr>
            <a:r>
              <a:t>M.G.M. Heck, programmasecretaris Capaciteitsorgaan</a:t>
            </a:r>
          </a:p>
          <a:p>
            <a:pPr marL="208866" indent="-208866" defTabSz="539494">
              <a:lnSpc>
                <a:spcPct val="80000"/>
              </a:lnSpc>
              <a:spcBef>
                <a:spcPts val="1500"/>
              </a:spcBef>
              <a:buSzTx/>
              <a:buNone/>
              <a:defRPr sz="1100"/>
            </a:pPr>
            <a:r>
              <a:t>J.J. Janse, programmasecretaris Capaciteitsorgaan</a:t>
            </a:r>
          </a:p>
          <a:p>
            <a:pPr marL="208866" indent="-208866" defTabSz="539494">
              <a:lnSpc>
                <a:spcPct val="80000"/>
              </a:lnSpc>
              <a:spcBef>
                <a:spcPts val="200"/>
              </a:spcBef>
              <a:buSzTx/>
              <a:buNone/>
              <a:defRPr b="1" sz="1400"/>
            </a:pPr>
          </a:p>
          <a:p>
            <a:pPr marL="208866" indent="-208866" defTabSz="539494">
              <a:lnSpc>
                <a:spcPct val="80000"/>
              </a:lnSpc>
              <a:spcBef>
                <a:spcPts val="200"/>
              </a:spcBef>
              <a:buSzTx/>
              <a:buNone/>
              <a:defRPr b="1" sz="1400"/>
            </a:pPr>
            <a:r>
              <a:t>LPO, 2 oktober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Tijdelijke aanduiding voor inhoud 2"/>
          <p:cNvSpPr txBox="1"/>
          <p:nvPr>
            <p:ph type="body" idx="1"/>
          </p:nvPr>
        </p:nvSpPr>
        <p:spPr>
          <a:prstGeom prst="rect">
            <a:avLst/>
          </a:prstGeom>
        </p:spPr>
        <p:txBody>
          <a:bodyPr/>
          <a:lstStyle/>
          <a:p>
            <a:pPr marL="185286" indent="-185286" defTabSz="704087">
              <a:spcBef>
                <a:spcPts val="2000"/>
              </a:spcBef>
              <a:buClrTx/>
              <a:buSzPct val="60000"/>
              <a:buChar char="-"/>
              <a:defRPr sz="1800"/>
            </a:pPr>
            <a:r>
              <a:t>Zorgbrede toename zorgvraag</a:t>
            </a:r>
          </a:p>
          <a:p>
            <a:pPr marL="185286" indent="-185286" defTabSz="704087">
              <a:spcBef>
                <a:spcPts val="2000"/>
              </a:spcBef>
              <a:buClrTx/>
              <a:buSzPct val="60000"/>
              <a:buChar char="-"/>
              <a:defRPr sz="1800"/>
            </a:pPr>
            <a:r>
              <a:t>Snel oplopende tekorten, met name knelpunt in ggz-instellingen</a:t>
            </a:r>
          </a:p>
          <a:p>
            <a:pPr marL="185286" indent="-185286" defTabSz="704087">
              <a:spcBef>
                <a:spcPts val="2000"/>
              </a:spcBef>
              <a:buClrTx/>
              <a:buSzPct val="60000"/>
              <a:buChar char="-"/>
              <a:defRPr sz="1800"/>
            </a:pPr>
            <a:r>
              <a:t>Achterblijvende instroom opleiding tot klinisch psycholoog</a:t>
            </a:r>
          </a:p>
          <a:p>
            <a:pPr marL="185286" indent="-185286" defTabSz="704087">
              <a:spcBef>
                <a:spcPts val="2000"/>
              </a:spcBef>
              <a:buClrTx/>
              <a:buSzPct val="60000"/>
              <a:buChar char="-"/>
              <a:defRPr sz="1800"/>
            </a:pPr>
            <a:r>
              <a:t>Niet ingevulde opleidingsplaatsen bij o.a. gz-psycholoog</a:t>
            </a:r>
          </a:p>
          <a:p>
            <a:pPr marL="185286" indent="-185286" defTabSz="704087">
              <a:spcBef>
                <a:spcPts val="2000"/>
              </a:spcBef>
              <a:buClrTx/>
              <a:buSzPct val="60000"/>
              <a:buChar char="-"/>
              <a:defRPr sz="1800"/>
            </a:pPr>
            <a:r>
              <a:t>Hogere vervangingsvraag door groei beroepsgroepen</a:t>
            </a:r>
          </a:p>
          <a:p>
            <a:pPr marL="185286" indent="-185286" defTabSz="704087">
              <a:spcBef>
                <a:spcPts val="2000"/>
              </a:spcBef>
              <a:buClrTx/>
              <a:buSzPct val="60000"/>
              <a:buChar char="-"/>
              <a:defRPr sz="1800"/>
            </a:pPr>
            <a:r>
              <a:t>Sterke stijging werkzame VS-ggz en gz-psychologen </a:t>
            </a:r>
          </a:p>
          <a:p>
            <a:pPr marL="185286" indent="-185286" defTabSz="704087">
              <a:spcBef>
                <a:spcPts val="2000"/>
              </a:spcBef>
              <a:buClrTx/>
              <a:buSzPct val="60000"/>
              <a:buChar char="-"/>
              <a:defRPr sz="1800"/>
            </a:pPr>
            <a:r>
              <a:t>Verschuivingen disciplinemix: minder inzet psychotherapeuten</a:t>
            </a:r>
          </a:p>
        </p:txBody>
      </p:sp>
      <p:sp>
        <p:nvSpPr>
          <p:cNvPr id="209" name="Titel 1"/>
          <p:cNvSpPr txBox="1"/>
          <p:nvPr/>
        </p:nvSpPr>
        <p:spPr>
          <a:xfrm>
            <a:off x="2439988" y="1223328"/>
            <a:ext cx="6248402" cy="76100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lvl1pPr defTabSz="393191">
              <a:defRPr b="1" sz="2500"/>
            </a:lvl1pPr>
          </a:lstStyle>
          <a:p>
            <a:pPr/>
            <a:r>
              <a:t>3. Raming 2018: belangrijkste ontwikkelingen en trends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Titel 1"/>
          <p:cNvSpPr txBox="1"/>
          <p:nvPr>
            <p:ph type="title"/>
          </p:nvPr>
        </p:nvSpPr>
        <p:spPr>
          <a:xfrm>
            <a:off x="2439988" y="1471612"/>
            <a:ext cx="6248402" cy="766736"/>
          </a:xfrm>
          <a:prstGeom prst="rect">
            <a:avLst/>
          </a:prstGeom>
        </p:spPr>
        <p:txBody>
          <a:bodyPr/>
          <a:lstStyle>
            <a:lvl1pPr defTabSz="393191">
              <a:defRPr sz="2500"/>
            </a:lvl1pPr>
          </a:lstStyle>
          <a:p>
            <a:pPr/>
            <a:r>
              <a:t>3. Raming 2018: belangrijkste ontwikkelingen en trends</a:t>
            </a:r>
          </a:p>
        </p:txBody>
      </p:sp>
      <p:sp>
        <p:nvSpPr>
          <p:cNvPr id="214" name="Tijdelijke aanduiding voor inhoud 2"/>
          <p:cNvSpPr txBox="1"/>
          <p:nvPr>
            <p:ph type="body" idx="1"/>
          </p:nvPr>
        </p:nvSpPr>
        <p:spPr>
          <a:prstGeom prst="rect">
            <a:avLst/>
          </a:prstGeom>
        </p:spPr>
        <p:txBody>
          <a:bodyPr/>
          <a:lstStyle/>
          <a:p>
            <a:pPr marL="240631" indent="-240631">
              <a:spcBef>
                <a:spcPts val="800"/>
              </a:spcBef>
              <a:buClrTx/>
              <a:buSzPct val="60000"/>
              <a:buChar char="-"/>
            </a:pPr>
            <a:r>
              <a:t>(oplopende) tekorten op de arbeidsmarkt</a:t>
            </a:r>
          </a:p>
          <a:p>
            <a:pPr marL="240631" indent="-240631">
              <a:spcBef>
                <a:spcPts val="800"/>
              </a:spcBef>
              <a:buClrTx/>
              <a:buSzPct val="60000"/>
              <a:buChar char="-"/>
            </a:pPr>
            <a:r>
              <a:t>Toename vacatures en wachtlijsten</a:t>
            </a:r>
          </a:p>
        </p:txBody>
      </p:sp>
      <p:graphicFrame>
        <p:nvGraphicFramePr>
          <p:cNvPr id="215" name="Grafiek 10"/>
          <p:cNvGraphicFramePr/>
          <p:nvPr/>
        </p:nvGraphicFramePr>
        <p:xfrm>
          <a:off x="1870387" y="3332017"/>
          <a:ext cx="5714846" cy="2946909"/>
        </p:xfrm>
        <a:graphic xmlns:a="http://schemas.openxmlformats.org/drawingml/2006/main">
          <a:graphicData uri="http://schemas.openxmlformats.org/drawingml/2006/chart">
            <c:chart xmlns:c="http://schemas.openxmlformats.org/drawingml/2006/chart" r:id="rId3"/>
          </a:graphicData>
        </a:graphic>
      </p:graphicFrame>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Tijdelijke aanduiding voor dianummer 1"/>
          <p:cNvSpPr txBox="1"/>
          <p:nvPr>
            <p:ph type="sldNum" sz="quarter" idx="4294967295"/>
          </p:nvPr>
        </p:nvSpPr>
        <p:spPr>
          <a:xfrm>
            <a:off x="91772" y="6477000"/>
            <a:ext cx="273654"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0" name="Titel 1"/>
          <p:cNvSpPr txBox="1"/>
          <p:nvPr>
            <p:ph type="title"/>
          </p:nvPr>
        </p:nvSpPr>
        <p:spPr>
          <a:prstGeom prst="rect">
            <a:avLst/>
          </a:prstGeom>
        </p:spPr>
        <p:txBody>
          <a:bodyPr/>
          <a:lstStyle>
            <a:lvl1pPr defTabSz="484630">
              <a:defRPr sz="3100"/>
            </a:lvl1pPr>
          </a:lstStyle>
          <a:p>
            <a:pPr/>
            <a:r>
              <a:t>3. Raming 2018: instroomadvies</a:t>
            </a:r>
          </a:p>
        </p:txBody>
      </p:sp>
      <p:sp>
        <p:nvSpPr>
          <p:cNvPr id="221" name="PIJL-OMLAAG 2"/>
          <p:cNvSpPr/>
          <p:nvPr/>
        </p:nvSpPr>
        <p:spPr>
          <a:xfrm>
            <a:off x="4540910" y="2072827"/>
            <a:ext cx="288034" cy="4920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278"/>
                </a:moveTo>
                <a:lnTo>
                  <a:pt x="5400" y="15278"/>
                </a:lnTo>
                <a:lnTo>
                  <a:pt x="5400" y="0"/>
                </a:lnTo>
                <a:lnTo>
                  <a:pt x="16200" y="0"/>
                </a:lnTo>
                <a:lnTo>
                  <a:pt x="16200" y="15278"/>
                </a:lnTo>
                <a:lnTo>
                  <a:pt x="21600" y="15278"/>
                </a:lnTo>
                <a:lnTo>
                  <a:pt x="10800" y="21600"/>
                </a:lnTo>
                <a:close/>
              </a:path>
            </a:pathLst>
          </a:custGeom>
          <a:solidFill>
            <a:srgbClr val="FF0000"/>
          </a:solidFill>
          <a:ln w="12700">
            <a:solidFill>
              <a:srgbClr val="FF0000"/>
            </a:solidFill>
            <a:miter/>
          </a:ln>
        </p:spPr>
        <p:txBody>
          <a:bodyPr lIns="45718" tIns="45718" rIns="45718" bIns="45718" anchor="ctr"/>
          <a:lstStyle/>
          <a:p>
            <a:pPr algn="ctr">
              <a:defRPr>
                <a:solidFill>
                  <a:srgbClr val="FFFFFF"/>
                </a:solidFill>
              </a:defRPr>
            </a:pPr>
          </a:p>
        </p:txBody>
      </p:sp>
      <p:pic>
        <p:nvPicPr>
          <p:cNvPr id="222" name="Afbeelding 7" descr="Afbeelding 7"/>
          <p:cNvPicPr>
            <a:picLocks noChangeAspect="1"/>
          </p:cNvPicPr>
          <p:nvPr/>
        </p:nvPicPr>
        <p:blipFill>
          <a:blip r:embed="rId3">
            <a:extLst/>
          </a:blip>
          <a:stretch>
            <a:fillRect/>
          </a:stretch>
        </p:blipFill>
        <p:spPr>
          <a:xfrm>
            <a:off x="41163" y="2564902"/>
            <a:ext cx="8985209" cy="3600403"/>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6" name="Afbeelding 4" descr="Afbeelding 4"/>
          <p:cNvPicPr>
            <a:picLocks noChangeAspect="1"/>
          </p:cNvPicPr>
          <p:nvPr/>
        </p:nvPicPr>
        <p:blipFill>
          <a:blip r:embed="rId3">
            <a:extLst/>
          </a:blip>
          <a:stretch>
            <a:fillRect/>
          </a:stretch>
        </p:blipFill>
        <p:spPr>
          <a:xfrm>
            <a:off x="0" y="764704"/>
            <a:ext cx="9042400" cy="5740402"/>
          </a:xfrm>
          <a:prstGeom prst="rect">
            <a:avLst/>
          </a:prstGeom>
          <a:ln w="12700">
            <a:miter lim="400000"/>
          </a:ln>
        </p:spPr>
      </p:pic>
      <p:sp>
        <p:nvSpPr>
          <p:cNvPr id="227" name="Tekstvak 7"/>
          <p:cNvSpPr txBox="1"/>
          <p:nvPr/>
        </p:nvSpPr>
        <p:spPr>
          <a:xfrm>
            <a:off x="441254" y="1412775"/>
            <a:ext cx="4327683" cy="5740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3200">
                <a:latin typeface="TheSansOffice"/>
                <a:ea typeface="TheSansOffice"/>
                <a:cs typeface="TheSansOffice"/>
                <a:sym typeface="TheSansOffice"/>
              </a:defRPr>
            </a:lvl1pPr>
          </a:lstStyle>
          <a:p>
            <a:pPr/>
            <a:r>
              <a:t>Aantal FTE werkzamen</a:t>
            </a:r>
          </a:p>
        </p:txBody>
      </p:sp>
      <p:sp>
        <p:nvSpPr>
          <p:cNvPr id="228" name="Titel 1"/>
          <p:cNvSpPr txBox="1"/>
          <p:nvPr>
            <p:ph type="title"/>
          </p:nvPr>
        </p:nvSpPr>
        <p:spPr>
          <a:xfrm>
            <a:off x="1644738" y="369886"/>
            <a:ext cx="6248403" cy="457203"/>
          </a:xfrm>
          <a:prstGeom prst="rect">
            <a:avLst/>
          </a:prstGeom>
        </p:spPr>
        <p:txBody>
          <a:bodyPr/>
          <a:lstStyle>
            <a:lvl1pPr defTabSz="493776">
              <a:defRPr b="1" sz="3200"/>
            </a:lvl1pPr>
          </a:lstStyle>
          <a:p>
            <a:pPr/>
            <a:r>
              <a:t>4. Historisch perspectief</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2" name="Object 25" descr="Object 25"/>
          <p:cNvPicPr>
            <a:picLocks noChangeAspect="1"/>
          </p:cNvPicPr>
          <p:nvPr/>
        </p:nvPicPr>
        <p:blipFill>
          <a:blip r:embed="rId3">
            <a:extLst/>
          </a:blip>
          <a:stretch>
            <a:fillRect/>
          </a:stretch>
        </p:blipFill>
        <p:spPr>
          <a:xfrm>
            <a:off x="250825" y="1367532"/>
            <a:ext cx="8805865" cy="2349502"/>
          </a:xfrm>
          <a:prstGeom prst="rect">
            <a:avLst/>
          </a:prstGeom>
          <a:ln w="12700">
            <a:miter lim="400000"/>
          </a:ln>
        </p:spPr>
      </p:pic>
      <p:sp>
        <p:nvSpPr>
          <p:cNvPr id="233" name="Tijdelijke aanduiding voor inhoud 2"/>
          <p:cNvSpPr txBox="1"/>
          <p:nvPr>
            <p:ph type="body" sz="half" idx="1"/>
          </p:nvPr>
        </p:nvSpPr>
        <p:spPr>
          <a:xfrm>
            <a:off x="1403648" y="3645024"/>
            <a:ext cx="7416825" cy="2952330"/>
          </a:xfrm>
          <a:prstGeom prst="rect">
            <a:avLst/>
          </a:prstGeom>
        </p:spPr>
        <p:txBody>
          <a:bodyPr/>
          <a:lstStyle/>
          <a:p>
            <a:pPr marL="240631" indent="-240631">
              <a:buClrTx/>
              <a:buSzPct val="60000"/>
              <a:buChar char="-"/>
            </a:pPr>
          </a:p>
          <a:p>
            <a:pPr marL="240631" indent="-240631">
              <a:buClrTx/>
              <a:buSzPct val="60000"/>
              <a:buChar char="-"/>
            </a:pPr>
            <a:r>
              <a:t>95% (bijna verdubbeling in 8 jaar tijd!) groei Gz-psycholoog</a:t>
            </a:r>
          </a:p>
          <a:p>
            <a:pPr marL="240631" indent="-240631">
              <a:buClrTx/>
              <a:buSzPct val="60000"/>
              <a:buChar char="-"/>
            </a:pPr>
          </a:p>
          <a:p>
            <a:pPr marL="240631" indent="-240631">
              <a:buClrTx/>
              <a:buSzPct val="60000"/>
              <a:buChar char="-"/>
            </a:pPr>
            <a:r>
              <a:t>Desondanks discrepantie tussen advies en instroom</a:t>
            </a:r>
          </a:p>
        </p:txBody>
      </p:sp>
      <p:sp>
        <p:nvSpPr>
          <p:cNvPr id="234" name="Titel 1"/>
          <p:cNvSpPr txBox="1"/>
          <p:nvPr>
            <p:ph type="title"/>
          </p:nvPr>
        </p:nvSpPr>
        <p:spPr>
          <a:xfrm>
            <a:off x="1644738" y="369886"/>
            <a:ext cx="6248403" cy="457203"/>
          </a:xfrm>
          <a:prstGeom prst="rect">
            <a:avLst/>
          </a:prstGeom>
        </p:spPr>
        <p:txBody>
          <a:bodyPr/>
          <a:lstStyle>
            <a:lvl1pPr defTabSz="493776">
              <a:defRPr b="1" sz="3200"/>
            </a:lvl1pPr>
          </a:lstStyle>
          <a:p>
            <a:pPr/>
            <a:r>
              <a:t>4. Historisch perspectief</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238" name="Grafiek 5"/>
          <p:cNvGraphicFramePr/>
          <p:nvPr/>
        </p:nvGraphicFramePr>
        <p:xfrm>
          <a:off x="1540806" y="1617910"/>
          <a:ext cx="6288028" cy="3706468"/>
        </p:xfrm>
        <a:graphic xmlns:a="http://schemas.openxmlformats.org/drawingml/2006/main">
          <a:graphicData uri="http://schemas.openxmlformats.org/drawingml/2006/chart">
            <c:chart xmlns:c="http://schemas.openxmlformats.org/drawingml/2006/chart" r:id="rId3"/>
          </a:graphicData>
        </a:graphic>
      </p:graphicFrame>
      <p:sp>
        <p:nvSpPr>
          <p:cNvPr id="239" name="Titel 1"/>
          <p:cNvSpPr txBox="1"/>
          <p:nvPr>
            <p:ph type="title"/>
          </p:nvPr>
        </p:nvSpPr>
        <p:spPr>
          <a:xfrm>
            <a:off x="1644738" y="369886"/>
            <a:ext cx="6248403" cy="457203"/>
          </a:xfrm>
          <a:prstGeom prst="rect">
            <a:avLst/>
          </a:prstGeom>
        </p:spPr>
        <p:txBody>
          <a:bodyPr/>
          <a:lstStyle>
            <a:lvl1pPr defTabSz="493776">
              <a:defRPr b="1" sz="3200"/>
            </a:lvl1pPr>
          </a:lstStyle>
          <a:p>
            <a:pPr/>
            <a:r>
              <a:t>4. Historisch perspectief</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Tijdelijke aanduiding voor inhoud 2"/>
          <p:cNvSpPr txBox="1"/>
          <p:nvPr>
            <p:ph type="body" idx="1"/>
          </p:nvPr>
        </p:nvSpPr>
        <p:spPr>
          <a:xfrm>
            <a:off x="1220314" y="1064199"/>
            <a:ext cx="7416825" cy="5544618"/>
          </a:xfrm>
          <a:prstGeom prst="rect">
            <a:avLst/>
          </a:prstGeom>
        </p:spPr>
        <p:txBody>
          <a:bodyPr/>
          <a:lstStyle/>
          <a:p>
            <a:pPr lvl="1" marL="503521" indent="-194910" defTabSz="740662">
              <a:spcBef>
                <a:spcPts val="2100"/>
              </a:spcBef>
              <a:buClrTx/>
              <a:buSzPct val="60000"/>
              <a:buChar char="-"/>
              <a:defRPr sz="1900"/>
            </a:pPr>
          </a:p>
          <a:p>
            <a:pPr marL="194910" indent="-194910" defTabSz="740662">
              <a:spcBef>
                <a:spcPts val="2100"/>
              </a:spcBef>
              <a:buClrTx/>
              <a:buSzPct val="60000"/>
              <a:buChar char="-"/>
              <a:defRPr sz="1900"/>
            </a:pPr>
            <a:r>
              <a:t>Discrepantie tussen advies en instroom</a:t>
            </a:r>
          </a:p>
          <a:p>
            <a:pPr lvl="1" marL="479156" indent="-170547" defTabSz="740662">
              <a:spcBef>
                <a:spcPts val="2100"/>
              </a:spcBef>
              <a:buClrTx/>
              <a:buSzPct val="60000"/>
              <a:buChar char="-"/>
              <a:defRPr sz="1700"/>
            </a:pPr>
            <a:r>
              <a:t>Rekenmodel rekent toe naar evenwichtsjaar.</a:t>
            </a:r>
          </a:p>
          <a:p>
            <a:pPr lvl="1" marL="479156" indent="-170547" defTabSz="740662">
              <a:spcBef>
                <a:spcPts val="2100"/>
              </a:spcBef>
              <a:buClrTx/>
              <a:buSzPct val="60000"/>
              <a:buChar char="-"/>
              <a:defRPr sz="1700"/>
            </a:pPr>
            <a:r>
              <a:t>Model berekent benodigde groei uit tot 2030</a:t>
            </a:r>
          </a:p>
          <a:p>
            <a:pPr lvl="1" marL="479156" indent="-170547" defTabSz="740662">
              <a:spcBef>
                <a:spcPts val="2100"/>
              </a:spcBef>
              <a:buClrTx/>
              <a:buSzPct val="60000"/>
              <a:buChar char="-"/>
              <a:defRPr sz="1700"/>
            </a:pPr>
            <a:r>
              <a:t>Model gaat uit van gelijkmatige spreiding opleidingsinspanning over de jaren leidend tot een evenwicht</a:t>
            </a:r>
          </a:p>
          <a:p>
            <a:pPr lvl="2" marL="787766" indent="-170547" defTabSz="740662">
              <a:spcBef>
                <a:spcPts val="2100"/>
              </a:spcBef>
              <a:buSzPct val="60000"/>
              <a:buBlip>
                <a:blip r:embed="rId3"/>
              </a:buBlip>
              <a:defRPr sz="1700"/>
            </a:pPr>
            <a:r>
              <a:t>Model: over 12 jaar (2030) extra 1200 FTE GZP, per jaar +100 FTE</a:t>
            </a:r>
          </a:p>
          <a:p>
            <a:pPr lvl="2" marL="787766" indent="-170547" defTabSz="740662">
              <a:spcBef>
                <a:spcPts val="2100"/>
              </a:spcBef>
              <a:buSzPct val="60000"/>
              <a:buBlip>
                <a:blip r:embed="rId3"/>
              </a:buBlip>
              <a:defRPr sz="1700"/>
            </a:pPr>
            <a:r>
              <a:t>Praktijk: evt. tekort inlopen in 6 jaar, per jaar +200 FTE</a:t>
            </a:r>
          </a:p>
          <a:p>
            <a:pPr lvl="1" marL="479156" indent="-170547" defTabSz="740662">
              <a:spcBef>
                <a:spcPts val="2100"/>
              </a:spcBef>
              <a:buClrTx/>
              <a:buSzPct val="60000"/>
              <a:buChar char="-"/>
              <a:defRPr sz="1700"/>
            </a:pPr>
            <a:r>
              <a:t>‘spanning’ met de dagelijkse praktijk: behoefte om ervaren tekorten sneller op te lossen</a:t>
            </a:r>
          </a:p>
          <a:p>
            <a:pPr lvl="1" marL="479156" indent="-170547" defTabSz="740662">
              <a:spcBef>
                <a:spcPts val="2100"/>
              </a:spcBef>
              <a:buClrTx/>
              <a:buSzPct val="60000"/>
              <a:buChar char="-"/>
              <a:defRPr sz="1700"/>
            </a:pPr>
            <a:r>
              <a:t>Risico’s: voldoende opleidelingen (KP), voorkomen werkloosheid, voldoende opleiders, kwaliteit van opleiding, ‘bubbel’ bij vervanging</a:t>
            </a:r>
          </a:p>
        </p:txBody>
      </p:sp>
      <p:sp>
        <p:nvSpPr>
          <p:cNvPr id="244" name="Titel 1"/>
          <p:cNvSpPr txBox="1"/>
          <p:nvPr>
            <p:ph type="title"/>
          </p:nvPr>
        </p:nvSpPr>
        <p:spPr>
          <a:xfrm>
            <a:off x="1644738" y="369886"/>
            <a:ext cx="6248403" cy="457203"/>
          </a:xfrm>
          <a:prstGeom prst="rect">
            <a:avLst/>
          </a:prstGeom>
        </p:spPr>
        <p:txBody>
          <a:bodyPr/>
          <a:lstStyle>
            <a:lvl1pPr defTabSz="493776">
              <a:defRPr b="1" sz="3200"/>
            </a:lvl1pPr>
          </a:lstStyle>
          <a:p>
            <a:pPr/>
            <a:r>
              <a:t>4. Historisch perspectief</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Tijdelijke aanduiding voor inhoud 2"/>
          <p:cNvSpPr txBox="1"/>
          <p:nvPr>
            <p:ph type="body" idx="1"/>
          </p:nvPr>
        </p:nvSpPr>
        <p:spPr>
          <a:xfrm>
            <a:off x="1323490" y="1052734"/>
            <a:ext cx="7416828" cy="5544620"/>
          </a:xfrm>
          <a:prstGeom prst="rect">
            <a:avLst/>
          </a:prstGeom>
        </p:spPr>
        <p:txBody>
          <a:bodyPr/>
          <a:lstStyle/>
          <a:p>
            <a:pPr marL="240631" indent="-240631">
              <a:buClrTx/>
              <a:buSzPct val="60000"/>
              <a:buChar char="-"/>
            </a:pPr>
          </a:p>
          <a:p>
            <a:pPr marL="240631" indent="-240631">
              <a:buClrTx/>
              <a:buSzPct val="60000"/>
              <a:buChar char="-"/>
            </a:pPr>
          </a:p>
          <a:p>
            <a:pPr marL="240631" indent="-240631">
              <a:buClrTx/>
              <a:buSzPct val="60000"/>
              <a:buChar char="-"/>
            </a:pPr>
            <a:r>
              <a:t>Nu 2.000 Gz-psychologen in opleiding, komen komende 2 jaar op arbeidsmarkt. </a:t>
            </a:r>
          </a:p>
          <a:p>
            <a:pPr marL="240631" indent="-240631">
              <a:buClrTx/>
              <a:buSzPct val="60000"/>
              <a:buChar char="-"/>
            </a:pPr>
          </a:p>
          <a:p>
            <a:pPr marL="240631" indent="-240631">
              <a:buClrTx/>
              <a:buSzPct val="60000"/>
              <a:buChar char="-"/>
            </a:pPr>
            <a:r>
              <a:t>In 2021 ongeveer 10.500 FTE Gz-psychologen (12.500 personen) op de markt, dan nieuw advies</a:t>
            </a:r>
          </a:p>
        </p:txBody>
      </p:sp>
      <p:sp>
        <p:nvSpPr>
          <p:cNvPr id="249" name="Titel 1"/>
          <p:cNvSpPr txBox="1"/>
          <p:nvPr>
            <p:ph type="title"/>
          </p:nvPr>
        </p:nvSpPr>
        <p:spPr>
          <a:xfrm>
            <a:off x="1778000" y="968375"/>
            <a:ext cx="6248400" cy="457200"/>
          </a:xfrm>
          <a:prstGeom prst="rect">
            <a:avLst/>
          </a:prstGeom>
        </p:spPr>
        <p:txBody>
          <a:bodyPr/>
          <a:lstStyle>
            <a:lvl1pPr defTabSz="493776">
              <a:defRPr b="1" sz="3200"/>
            </a:lvl1pPr>
          </a:lstStyle>
          <a:p>
            <a:pPr/>
            <a:r>
              <a:t>5. Volgende raming 2021</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1" name="Afbeelding 4" descr="Afbeelding 4"/>
          <p:cNvPicPr>
            <a:picLocks noChangeAspect="1"/>
          </p:cNvPicPr>
          <p:nvPr/>
        </p:nvPicPr>
        <p:blipFill>
          <a:blip r:embed="rId3">
            <a:extLst/>
          </a:blip>
          <a:stretch>
            <a:fillRect/>
          </a:stretch>
        </p:blipFill>
        <p:spPr>
          <a:xfrm>
            <a:off x="0" y="2351863"/>
            <a:ext cx="6542273" cy="4153242"/>
          </a:xfrm>
          <a:prstGeom prst="rect">
            <a:avLst/>
          </a:prstGeom>
          <a:ln w="12700">
            <a:miter lim="400000"/>
          </a:ln>
        </p:spPr>
      </p:pic>
      <p:sp>
        <p:nvSpPr>
          <p:cNvPr id="252" name="Tekstvak 7"/>
          <p:cNvSpPr txBox="1"/>
          <p:nvPr/>
        </p:nvSpPr>
        <p:spPr>
          <a:xfrm>
            <a:off x="441254" y="1412775"/>
            <a:ext cx="4327683" cy="5740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3200">
                <a:latin typeface="TheSansOffice"/>
                <a:ea typeface="TheSansOffice"/>
                <a:cs typeface="TheSansOffice"/>
                <a:sym typeface="TheSansOffice"/>
              </a:defRPr>
            </a:lvl1pPr>
          </a:lstStyle>
          <a:p>
            <a:pPr/>
            <a:r>
              <a:t>Aantal FTE werkzamen</a:t>
            </a:r>
          </a:p>
        </p:txBody>
      </p:sp>
      <p:grpSp>
        <p:nvGrpSpPr>
          <p:cNvPr id="277" name="Tekening"/>
          <p:cNvGrpSpPr/>
          <p:nvPr/>
        </p:nvGrpSpPr>
        <p:grpSpPr>
          <a:xfrm>
            <a:off x="5719371" y="907851"/>
            <a:ext cx="2516721" cy="2030390"/>
            <a:chOff x="0" y="4"/>
            <a:chExt cx="2516719" cy="2030389"/>
          </a:xfrm>
        </p:grpSpPr>
        <p:sp>
          <p:nvSpPr>
            <p:cNvPr id="253" name="Lijn"/>
            <p:cNvSpPr/>
            <p:nvPr/>
          </p:nvSpPr>
          <p:spPr>
            <a:xfrm>
              <a:off x="100367" y="1761407"/>
              <a:ext cx="12701" cy="12701"/>
            </a:xfrm>
            <a:custGeom>
              <a:avLst/>
              <a:gdLst/>
              <a:ahLst/>
              <a:cxnLst>
                <a:cxn ang="0">
                  <a:pos x="wd2" y="hd2"/>
                </a:cxn>
                <a:cxn ang="5400000">
                  <a:pos x="wd2" y="hd2"/>
                </a:cxn>
                <a:cxn ang="10800000">
                  <a:pos x="wd2" y="hd2"/>
                </a:cxn>
                <a:cxn ang="16200000">
                  <a:pos x="wd2" y="hd2"/>
                </a:cxn>
              </a:cxnLst>
              <a:rect l="0" t="0" r="r" b="b"/>
              <a:pathLst>
                <a:path w="21600" h="16200" fill="norm" stroke="1" extrusionOk="0">
                  <a:moveTo>
                    <a:pt x="21600" y="0"/>
                  </a:moveTo>
                  <a:cubicBezTo>
                    <a:pt x="14400" y="21600"/>
                    <a:pt x="7200" y="21600"/>
                    <a:pt x="0" y="0"/>
                  </a:cubicBezTo>
                </a:path>
              </a:pathLst>
            </a:custGeom>
            <a:noFill/>
            <a:ln w="25400" cap="rnd">
              <a:solidFill>
                <a:srgbClr val="FF4015"/>
              </a:solidFill>
              <a:prstDash val="solid"/>
              <a:round/>
            </a:ln>
            <a:effectLst/>
          </p:spPr>
          <p:txBody>
            <a:bodyPr wrap="square" lIns="45718" tIns="45718" rIns="45718" bIns="45718" numCol="1" anchor="t">
              <a:noAutofit/>
            </a:bodyPr>
            <a:lstStyle/>
            <a:p>
              <a:pPr/>
            </a:p>
          </p:txBody>
        </p:sp>
        <p:sp>
          <p:nvSpPr>
            <p:cNvPr id="254" name="Lijn"/>
            <p:cNvSpPr/>
            <p:nvPr/>
          </p:nvSpPr>
          <p:spPr>
            <a:xfrm>
              <a:off x="-1" y="1418122"/>
              <a:ext cx="684829" cy="47031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2423" y="19836"/>
                    <a:pt x="4847" y="18071"/>
                    <a:pt x="7001" y="16013"/>
                  </a:cubicBezTo>
                  <a:cubicBezTo>
                    <a:pt x="9155" y="13954"/>
                    <a:pt x="11040" y="11602"/>
                    <a:pt x="13261" y="9151"/>
                  </a:cubicBezTo>
                  <a:cubicBezTo>
                    <a:pt x="15483" y="6701"/>
                    <a:pt x="18041" y="4152"/>
                    <a:pt x="20329" y="1506"/>
                  </a:cubicBezTo>
                  <a:cubicBezTo>
                    <a:pt x="20763" y="1005"/>
                    <a:pt x="21186" y="501"/>
                    <a:pt x="21600" y="0"/>
                  </a:cubicBezTo>
                </a:path>
              </a:pathLst>
            </a:custGeom>
            <a:noFill/>
            <a:ln w="88900" cap="rnd">
              <a:solidFill>
                <a:srgbClr val="FF4015"/>
              </a:solidFill>
              <a:prstDash val="solid"/>
              <a:round/>
            </a:ln>
            <a:effectLst/>
          </p:spPr>
          <p:txBody>
            <a:bodyPr wrap="square" lIns="45718" tIns="45718" rIns="45718" bIns="45718" numCol="1" anchor="t">
              <a:noAutofit/>
            </a:bodyPr>
            <a:lstStyle/>
            <a:p>
              <a:pPr/>
            </a:p>
          </p:txBody>
        </p:sp>
        <p:sp>
          <p:nvSpPr>
            <p:cNvPr id="255" name="Lijn"/>
            <p:cNvSpPr/>
            <p:nvPr/>
          </p:nvSpPr>
          <p:spPr>
            <a:xfrm>
              <a:off x="667414" y="4"/>
              <a:ext cx="371361" cy="590250"/>
            </a:xfrm>
            <a:custGeom>
              <a:avLst/>
              <a:gdLst/>
              <a:ahLst/>
              <a:cxnLst>
                <a:cxn ang="0">
                  <a:pos x="wd2" y="hd2"/>
                </a:cxn>
                <a:cxn ang="5400000">
                  <a:pos x="wd2" y="hd2"/>
                </a:cxn>
                <a:cxn ang="10800000">
                  <a:pos x="wd2" y="hd2"/>
                </a:cxn>
                <a:cxn ang="16200000">
                  <a:pos x="wd2" y="hd2"/>
                </a:cxn>
              </a:cxnLst>
              <a:rect l="0" t="0" r="r" b="b"/>
              <a:pathLst>
                <a:path w="21600" h="21335" fill="norm" stroke="1" extrusionOk="0">
                  <a:moveTo>
                    <a:pt x="745" y="5598"/>
                  </a:moveTo>
                  <a:cubicBezTo>
                    <a:pt x="497" y="4826"/>
                    <a:pt x="248" y="4055"/>
                    <a:pt x="1117" y="3052"/>
                  </a:cubicBezTo>
                  <a:cubicBezTo>
                    <a:pt x="1986" y="2049"/>
                    <a:pt x="3972" y="815"/>
                    <a:pt x="6455" y="275"/>
                  </a:cubicBezTo>
                  <a:cubicBezTo>
                    <a:pt x="8938" y="-265"/>
                    <a:pt x="11917" y="-111"/>
                    <a:pt x="13034" y="1664"/>
                  </a:cubicBezTo>
                  <a:cubicBezTo>
                    <a:pt x="14152" y="3438"/>
                    <a:pt x="13407" y="6832"/>
                    <a:pt x="11172" y="9841"/>
                  </a:cubicBezTo>
                  <a:cubicBezTo>
                    <a:pt x="8938" y="12849"/>
                    <a:pt x="5214" y="15472"/>
                    <a:pt x="2979" y="17092"/>
                  </a:cubicBezTo>
                  <a:cubicBezTo>
                    <a:pt x="745" y="18712"/>
                    <a:pt x="0" y="19329"/>
                    <a:pt x="0" y="19946"/>
                  </a:cubicBezTo>
                  <a:cubicBezTo>
                    <a:pt x="0" y="20564"/>
                    <a:pt x="745" y="21181"/>
                    <a:pt x="3228" y="21181"/>
                  </a:cubicBezTo>
                  <a:cubicBezTo>
                    <a:pt x="5710" y="21181"/>
                    <a:pt x="9931" y="20564"/>
                    <a:pt x="13283" y="20486"/>
                  </a:cubicBezTo>
                  <a:cubicBezTo>
                    <a:pt x="16634" y="20409"/>
                    <a:pt x="19117" y="20872"/>
                    <a:pt x="21600" y="21335"/>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56" name="Lijn"/>
            <p:cNvSpPr/>
            <p:nvPr/>
          </p:nvSpPr>
          <p:spPr>
            <a:xfrm>
              <a:off x="1102801" y="280456"/>
              <a:ext cx="348367" cy="219279"/>
            </a:xfrm>
            <a:custGeom>
              <a:avLst/>
              <a:gdLst/>
              <a:ahLst/>
              <a:cxnLst>
                <a:cxn ang="0">
                  <a:pos x="wd2" y="hd2"/>
                </a:cxn>
                <a:cxn ang="5400000">
                  <a:pos x="wd2" y="hd2"/>
                </a:cxn>
                <a:cxn ang="10800000">
                  <a:pos x="wd2" y="hd2"/>
                </a:cxn>
                <a:cxn ang="16200000">
                  <a:pos x="wd2" y="hd2"/>
                </a:cxn>
              </a:cxnLst>
              <a:rect l="0" t="0" r="r" b="b"/>
              <a:pathLst>
                <a:path w="20987" h="20936" fill="norm" stroke="1" extrusionOk="0">
                  <a:moveTo>
                    <a:pt x="7714" y="3903"/>
                  </a:moveTo>
                  <a:cubicBezTo>
                    <a:pt x="6429" y="4311"/>
                    <a:pt x="5143" y="4719"/>
                    <a:pt x="4243" y="6349"/>
                  </a:cubicBezTo>
                  <a:cubicBezTo>
                    <a:pt x="3343" y="7979"/>
                    <a:pt x="2829" y="10832"/>
                    <a:pt x="2571" y="13277"/>
                  </a:cubicBezTo>
                  <a:cubicBezTo>
                    <a:pt x="2314" y="15722"/>
                    <a:pt x="2314" y="17760"/>
                    <a:pt x="3729" y="19186"/>
                  </a:cubicBezTo>
                  <a:cubicBezTo>
                    <a:pt x="5143" y="20613"/>
                    <a:pt x="7971" y="21428"/>
                    <a:pt x="10929" y="20613"/>
                  </a:cubicBezTo>
                  <a:cubicBezTo>
                    <a:pt x="13886" y="19798"/>
                    <a:pt x="16971" y="17353"/>
                    <a:pt x="18900" y="14092"/>
                  </a:cubicBezTo>
                  <a:cubicBezTo>
                    <a:pt x="20829" y="10832"/>
                    <a:pt x="21600" y="6756"/>
                    <a:pt x="20443" y="4107"/>
                  </a:cubicBezTo>
                  <a:cubicBezTo>
                    <a:pt x="19286" y="1458"/>
                    <a:pt x="16200" y="236"/>
                    <a:pt x="12471" y="32"/>
                  </a:cubicBezTo>
                  <a:cubicBezTo>
                    <a:pt x="8743" y="-172"/>
                    <a:pt x="4371" y="643"/>
                    <a:pt x="0" y="1458"/>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57" name="Lijn"/>
            <p:cNvSpPr/>
            <p:nvPr/>
          </p:nvSpPr>
          <p:spPr>
            <a:xfrm>
              <a:off x="1538188" y="234279"/>
              <a:ext cx="345749" cy="349150"/>
            </a:xfrm>
            <a:custGeom>
              <a:avLst/>
              <a:gdLst/>
              <a:ahLst/>
              <a:cxnLst>
                <a:cxn ang="0">
                  <a:pos x="wd2" y="hd2"/>
                </a:cxn>
                <a:cxn ang="5400000">
                  <a:pos x="wd2" y="hd2"/>
                </a:cxn>
                <a:cxn ang="10800000">
                  <a:pos x="wd2" y="hd2"/>
                </a:cxn>
                <a:cxn ang="16200000">
                  <a:pos x="wd2" y="hd2"/>
                </a:cxn>
              </a:cxnLst>
              <a:rect l="0" t="0" r="r" b="b"/>
              <a:pathLst>
                <a:path w="21600" h="21287" fill="norm" stroke="1" extrusionOk="0">
                  <a:moveTo>
                    <a:pt x="0" y="2965"/>
                  </a:moveTo>
                  <a:cubicBezTo>
                    <a:pt x="2400" y="1924"/>
                    <a:pt x="4800" y="883"/>
                    <a:pt x="6667" y="362"/>
                  </a:cubicBezTo>
                  <a:cubicBezTo>
                    <a:pt x="8533" y="-158"/>
                    <a:pt x="9867" y="-158"/>
                    <a:pt x="10667" y="623"/>
                  </a:cubicBezTo>
                  <a:cubicBezTo>
                    <a:pt x="11467" y="1403"/>
                    <a:pt x="11733" y="2965"/>
                    <a:pt x="10533" y="5697"/>
                  </a:cubicBezTo>
                  <a:cubicBezTo>
                    <a:pt x="9333" y="8430"/>
                    <a:pt x="6667" y="12334"/>
                    <a:pt x="4800" y="14806"/>
                  </a:cubicBezTo>
                  <a:cubicBezTo>
                    <a:pt x="2933" y="17278"/>
                    <a:pt x="1867" y="18319"/>
                    <a:pt x="1867" y="19230"/>
                  </a:cubicBezTo>
                  <a:cubicBezTo>
                    <a:pt x="1867" y="20141"/>
                    <a:pt x="2933" y="20922"/>
                    <a:pt x="4800" y="21182"/>
                  </a:cubicBezTo>
                  <a:cubicBezTo>
                    <a:pt x="6667" y="21442"/>
                    <a:pt x="9333" y="21182"/>
                    <a:pt x="12267" y="20791"/>
                  </a:cubicBezTo>
                  <a:cubicBezTo>
                    <a:pt x="15200" y="20401"/>
                    <a:pt x="18400" y="19881"/>
                    <a:pt x="21600" y="1936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58" name="Lijn"/>
            <p:cNvSpPr/>
            <p:nvPr/>
          </p:nvSpPr>
          <p:spPr>
            <a:xfrm flipH="1">
              <a:off x="2037601" y="270114"/>
              <a:ext cx="25614" cy="294528"/>
            </a:xfrm>
            <a:prstGeom prst="lin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59" name="Lijn"/>
            <p:cNvSpPr/>
            <p:nvPr/>
          </p:nvSpPr>
          <p:spPr>
            <a:xfrm>
              <a:off x="2460182" y="379014"/>
              <a:ext cx="25615" cy="12701"/>
            </a:xfrm>
            <a:prstGeom prst="ellips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60" name="Lijn"/>
            <p:cNvSpPr/>
            <p:nvPr/>
          </p:nvSpPr>
          <p:spPr>
            <a:xfrm>
              <a:off x="2492250" y="513418"/>
              <a:ext cx="12701" cy="38419"/>
            </a:xfrm>
            <a:prstGeom prst="ellips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61" name="Lijn"/>
            <p:cNvSpPr/>
            <p:nvPr/>
          </p:nvSpPr>
          <p:spPr>
            <a:xfrm>
              <a:off x="864251" y="1031563"/>
              <a:ext cx="64029" cy="29452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5760" y="2817"/>
                    <a:pt x="11520" y="5635"/>
                    <a:pt x="15120" y="9235"/>
                  </a:cubicBezTo>
                  <a:cubicBezTo>
                    <a:pt x="18720" y="12835"/>
                    <a:pt x="20160" y="17217"/>
                    <a:pt x="21600" y="2160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2" name="Lijn"/>
            <p:cNvSpPr/>
            <p:nvPr/>
          </p:nvSpPr>
          <p:spPr>
            <a:xfrm>
              <a:off x="1056333" y="1015273"/>
              <a:ext cx="277501" cy="201407"/>
            </a:xfrm>
            <a:custGeom>
              <a:avLst/>
              <a:gdLst/>
              <a:ahLst/>
              <a:cxnLst>
                <a:cxn ang="0">
                  <a:pos x="wd2" y="hd2"/>
                </a:cxn>
                <a:cxn ang="5400000">
                  <a:pos x="wd2" y="hd2"/>
                </a:cxn>
                <a:cxn ang="10800000">
                  <a:pos x="wd2" y="hd2"/>
                </a:cxn>
                <a:cxn ang="16200000">
                  <a:pos x="wd2" y="hd2"/>
                </a:cxn>
              </a:cxnLst>
              <a:rect l="0" t="0" r="r" b="b"/>
              <a:pathLst>
                <a:path w="20959" h="20800" fill="norm" stroke="1" extrusionOk="0">
                  <a:moveTo>
                    <a:pt x="5803" y="6973"/>
                  </a:moveTo>
                  <a:cubicBezTo>
                    <a:pt x="4836" y="8736"/>
                    <a:pt x="3869" y="10499"/>
                    <a:pt x="3385" y="12703"/>
                  </a:cubicBezTo>
                  <a:cubicBezTo>
                    <a:pt x="2901" y="14908"/>
                    <a:pt x="2901" y="17552"/>
                    <a:pt x="3707" y="19095"/>
                  </a:cubicBezTo>
                  <a:cubicBezTo>
                    <a:pt x="4513" y="20638"/>
                    <a:pt x="6125" y="21079"/>
                    <a:pt x="8543" y="20638"/>
                  </a:cubicBezTo>
                  <a:cubicBezTo>
                    <a:pt x="10961" y="20197"/>
                    <a:pt x="14185" y="18875"/>
                    <a:pt x="16281" y="17332"/>
                  </a:cubicBezTo>
                  <a:cubicBezTo>
                    <a:pt x="18376" y="15789"/>
                    <a:pt x="19343" y="14026"/>
                    <a:pt x="20149" y="11161"/>
                  </a:cubicBezTo>
                  <a:cubicBezTo>
                    <a:pt x="20955" y="8295"/>
                    <a:pt x="21600" y="4328"/>
                    <a:pt x="19827" y="2124"/>
                  </a:cubicBezTo>
                  <a:cubicBezTo>
                    <a:pt x="18054" y="-80"/>
                    <a:pt x="13863" y="-521"/>
                    <a:pt x="10155" y="581"/>
                  </a:cubicBezTo>
                  <a:cubicBezTo>
                    <a:pt x="6448" y="1683"/>
                    <a:pt x="3224" y="4328"/>
                    <a:pt x="0" y="6973"/>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3" name="Lijn"/>
            <p:cNvSpPr/>
            <p:nvPr/>
          </p:nvSpPr>
          <p:spPr>
            <a:xfrm flipH="1" flipV="1">
              <a:off x="1402081" y="1236451"/>
              <a:ext cx="38419" cy="38418"/>
            </a:xfrm>
            <a:prstGeom prst="lin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64" name="Lijn"/>
            <p:cNvSpPr/>
            <p:nvPr/>
          </p:nvSpPr>
          <p:spPr>
            <a:xfrm>
              <a:off x="1542942" y="1018758"/>
              <a:ext cx="146896" cy="271368"/>
            </a:xfrm>
            <a:custGeom>
              <a:avLst/>
              <a:gdLst/>
              <a:ahLst/>
              <a:cxnLst>
                <a:cxn ang="0">
                  <a:pos x="wd2" y="hd2"/>
                </a:cxn>
                <a:cxn ang="5400000">
                  <a:pos x="wd2" y="hd2"/>
                </a:cxn>
                <a:cxn ang="10800000">
                  <a:pos x="wd2" y="hd2"/>
                </a:cxn>
                <a:cxn ang="16200000">
                  <a:pos x="wd2" y="hd2"/>
                </a:cxn>
              </a:cxnLst>
              <a:rect l="0" t="0" r="r" b="b"/>
              <a:pathLst>
                <a:path w="20649" h="21456" fill="norm" stroke="1" extrusionOk="0">
                  <a:moveTo>
                    <a:pt x="9000" y="0"/>
                  </a:moveTo>
                  <a:cubicBezTo>
                    <a:pt x="13800" y="3713"/>
                    <a:pt x="18600" y="7425"/>
                    <a:pt x="20100" y="10800"/>
                  </a:cubicBezTo>
                  <a:cubicBezTo>
                    <a:pt x="21600" y="14175"/>
                    <a:pt x="19800" y="17212"/>
                    <a:pt x="17400" y="19069"/>
                  </a:cubicBezTo>
                  <a:cubicBezTo>
                    <a:pt x="15000" y="20925"/>
                    <a:pt x="12000" y="21600"/>
                    <a:pt x="9300" y="21431"/>
                  </a:cubicBezTo>
                  <a:cubicBezTo>
                    <a:pt x="6600" y="21263"/>
                    <a:pt x="4200" y="20250"/>
                    <a:pt x="2700" y="18900"/>
                  </a:cubicBezTo>
                  <a:cubicBezTo>
                    <a:pt x="1200" y="17550"/>
                    <a:pt x="600" y="15863"/>
                    <a:pt x="0" y="14175"/>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5" name="Lijn"/>
            <p:cNvSpPr/>
            <p:nvPr/>
          </p:nvSpPr>
          <p:spPr>
            <a:xfrm>
              <a:off x="1568552" y="941925"/>
              <a:ext cx="345751" cy="5122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4533" y="10800"/>
                    <a:pt x="9067" y="0"/>
                    <a:pt x="12667" y="0"/>
                  </a:cubicBezTo>
                  <a:cubicBezTo>
                    <a:pt x="16267" y="0"/>
                    <a:pt x="18933" y="10800"/>
                    <a:pt x="21600" y="2160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6" name="Lijn"/>
            <p:cNvSpPr/>
            <p:nvPr/>
          </p:nvSpPr>
          <p:spPr>
            <a:xfrm>
              <a:off x="1914301" y="1040547"/>
              <a:ext cx="211476" cy="207548"/>
            </a:xfrm>
            <a:custGeom>
              <a:avLst/>
              <a:gdLst/>
              <a:ahLst/>
              <a:cxnLst>
                <a:cxn ang="0">
                  <a:pos x="wd2" y="hd2"/>
                </a:cxn>
                <a:cxn ang="5400000">
                  <a:pos x="wd2" y="hd2"/>
                </a:cxn>
                <a:cxn ang="10800000">
                  <a:pos x="wd2" y="hd2"/>
                </a:cxn>
                <a:cxn ang="16200000">
                  <a:pos x="wd2" y="hd2"/>
                </a:cxn>
              </a:cxnLst>
              <a:rect l="0" t="0" r="r" b="b"/>
              <a:pathLst>
                <a:path w="21402" h="21004" fill="norm" stroke="1" extrusionOk="0">
                  <a:moveTo>
                    <a:pt x="10368" y="386"/>
                  </a:moveTo>
                  <a:cubicBezTo>
                    <a:pt x="8640" y="4706"/>
                    <a:pt x="6912" y="9026"/>
                    <a:pt x="5832" y="12266"/>
                  </a:cubicBezTo>
                  <a:cubicBezTo>
                    <a:pt x="4752" y="15506"/>
                    <a:pt x="4320" y="17666"/>
                    <a:pt x="5184" y="18962"/>
                  </a:cubicBezTo>
                  <a:cubicBezTo>
                    <a:pt x="6048" y="20258"/>
                    <a:pt x="8208" y="20690"/>
                    <a:pt x="10584" y="20906"/>
                  </a:cubicBezTo>
                  <a:cubicBezTo>
                    <a:pt x="12960" y="21122"/>
                    <a:pt x="15552" y="21122"/>
                    <a:pt x="17712" y="19394"/>
                  </a:cubicBezTo>
                  <a:cubicBezTo>
                    <a:pt x="19872" y="17666"/>
                    <a:pt x="21600" y="14210"/>
                    <a:pt x="21384" y="10538"/>
                  </a:cubicBezTo>
                  <a:cubicBezTo>
                    <a:pt x="21168" y="6866"/>
                    <a:pt x="19008" y="2978"/>
                    <a:pt x="15120" y="1250"/>
                  </a:cubicBezTo>
                  <a:cubicBezTo>
                    <a:pt x="11232" y="-478"/>
                    <a:pt x="5616" y="-46"/>
                    <a:pt x="0" y="386"/>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7" name="Lijn"/>
            <p:cNvSpPr/>
            <p:nvPr/>
          </p:nvSpPr>
          <p:spPr>
            <a:xfrm>
              <a:off x="2214097" y="980341"/>
              <a:ext cx="302623" cy="276963"/>
            </a:xfrm>
            <a:custGeom>
              <a:avLst/>
              <a:gdLst/>
              <a:ahLst/>
              <a:cxnLst>
                <a:cxn ang="0">
                  <a:pos x="wd2" y="hd2"/>
                </a:cxn>
                <a:cxn ang="5400000">
                  <a:pos x="wd2" y="hd2"/>
                </a:cxn>
                <a:cxn ang="10800000">
                  <a:pos x="wd2" y="hd2"/>
                </a:cxn>
                <a:cxn ang="16200000">
                  <a:pos x="wd2" y="hd2"/>
                </a:cxn>
              </a:cxnLst>
              <a:rect l="0" t="0" r="r" b="b"/>
              <a:pathLst>
                <a:path w="20695" h="21235" fill="norm" stroke="1" extrusionOk="0">
                  <a:moveTo>
                    <a:pt x="5769" y="7855"/>
                  </a:moveTo>
                  <a:cubicBezTo>
                    <a:pt x="3725" y="9164"/>
                    <a:pt x="1682" y="10473"/>
                    <a:pt x="661" y="12436"/>
                  </a:cubicBezTo>
                  <a:cubicBezTo>
                    <a:pt x="-361" y="14400"/>
                    <a:pt x="-361" y="17018"/>
                    <a:pt x="1828" y="18818"/>
                  </a:cubicBezTo>
                  <a:cubicBezTo>
                    <a:pt x="4017" y="20618"/>
                    <a:pt x="8396" y="21600"/>
                    <a:pt x="11898" y="21109"/>
                  </a:cubicBezTo>
                  <a:cubicBezTo>
                    <a:pt x="15401" y="20618"/>
                    <a:pt x="18028" y="18655"/>
                    <a:pt x="19488" y="16364"/>
                  </a:cubicBezTo>
                  <a:cubicBezTo>
                    <a:pt x="20947" y="14073"/>
                    <a:pt x="21239" y="11455"/>
                    <a:pt x="19488" y="8673"/>
                  </a:cubicBezTo>
                  <a:cubicBezTo>
                    <a:pt x="17736" y="5891"/>
                    <a:pt x="13942" y="2945"/>
                    <a:pt x="10147" y="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8" name="Lijn"/>
            <p:cNvSpPr/>
            <p:nvPr/>
          </p:nvSpPr>
          <p:spPr>
            <a:xfrm>
              <a:off x="2208827" y="1044369"/>
              <a:ext cx="115252" cy="8964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17600" y="1029"/>
                    <a:pt x="13600" y="2057"/>
                    <a:pt x="10000" y="5657"/>
                  </a:cubicBezTo>
                  <a:cubicBezTo>
                    <a:pt x="6400" y="9257"/>
                    <a:pt x="3200" y="15429"/>
                    <a:pt x="0" y="2160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69" name="Lijn"/>
            <p:cNvSpPr/>
            <p:nvPr/>
          </p:nvSpPr>
          <p:spPr>
            <a:xfrm>
              <a:off x="954956" y="1669564"/>
              <a:ext cx="24546" cy="360830"/>
            </a:xfrm>
            <a:custGeom>
              <a:avLst/>
              <a:gdLst/>
              <a:ahLst/>
              <a:cxnLst>
                <a:cxn ang="0">
                  <a:pos x="wd2" y="hd2"/>
                </a:cxn>
                <a:cxn ang="5400000">
                  <a:pos x="wd2" y="hd2"/>
                </a:cxn>
                <a:cxn ang="10800000">
                  <a:pos x="wd2" y="hd2"/>
                </a:cxn>
                <a:cxn ang="16200000">
                  <a:pos x="wd2" y="hd2"/>
                </a:cxn>
              </a:cxnLst>
              <a:rect l="0" t="0" r="r" b="b"/>
              <a:pathLst>
                <a:path w="20700" h="21482" fill="norm" stroke="1" extrusionOk="0">
                  <a:moveTo>
                    <a:pt x="9900" y="3186"/>
                  </a:moveTo>
                  <a:cubicBezTo>
                    <a:pt x="9900" y="1661"/>
                    <a:pt x="9900" y="136"/>
                    <a:pt x="11700" y="9"/>
                  </a:cubicBezTo>
                  <a:cubicBezTo>
                    <a:pt x="13500" y="-118"/>
                    <a:pt x="17100" y="1153"/>
                    <a:pt x="15300" y="4075"/>
                  </a:cubicBezTo>
                  <a:cubicBezTo>
                    <a:pt x="13500" y="6997"/>
                    <a:pt x="6300" y="11571"/>
                    <a:pt x="2700" y="14494"/>
                  </a:cubicBezTo>
                  <a:cubicBezTo>
                    <a:pt x="-900" y="17416"/>
                    <a:pt x="-900" y="18687"/>
                    <a:pt x="2700" y="19576"/>
                  </a:cubicBezTo>
                  <a:cubicBezTo>
                    <a:pt x="6300" y="20466"/>
                    <a:pt x="13500" y="20974"/>
                    <a:pt x="20700" y="21482"/>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70" name="Lijn"/>
            <p:cNvSpPr/>
            <p:nvPr/>
          </p:nvSpPr>
          <p:spPr>
            <a:xfrm>
              <a:off x="902667" y="1669370"/>
              <a:ext cx="345751" cy="28081"/>
            </a:xfrm>
            <a:custGeom>
              <a:avLst/>
              <a:gdLst/>
              <a:ahLst/>
              <a:cxnLst>
                <a:cxn ang="0">
                  <a:pos x="wd2" y="hd2"/>
                </a:cxn>
                <a:cxn ang="5400000">
                  <a:pos x="wd2" y="hd2"/>
                </a:cxn>
                <a:cxn ang="10800000">
                  <a:pos x="wd2" y="hd2"/>
                </a:cxn>
                <a:cxn ang="16200000">
                  <a:pos x="wd2" y="hd2"/>
                </a:cxn>
              </a:cxnLst>
              <a:rect l="0" t="0" r="r" b="b"/>
              <a:pathLst>
                <a:path w="21600" h="20299" fill="norm" stroke="1" extrusionOk="0">
                  <a:moveTo>
                    <a:pt x="0" y="20299"/>
                  </a:moveTo>
                  <a:cubicBezTo>
                    <a:pt x="4800" y="17213"/>
                    <a:pt x="9600" y="14128"/>
                    <a:pt x="12667" y="9499"/>
                  </a:cubicBezTo>
                  <a:cubicBezTo>
                    <a:pt x="15733" y="4870"/>
                    <a:pt x="17067" y="-1301"/>
                    <a:pt x="18267" y="242"/>
                  </a:cubicBezTo>
                  <a:cubicBezTo>
                    <a:pt x="19467" y="1785"/>
                    <a:pt x="20533" y="11042"/>
                    <a:pt x="21600" y="20299"/>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71" name="Lijn"/>
            <p:cNvSpPr/>
            <p:nvPr/>
          </p:nvSpPr>
          <p:spPr>
            <a:xfrm>
              <a:off x="966695" y="1845078"/>
              <a:ext cx="256112" cy="31649"/>
            </a:xfrm>
            <a:custGeom>
              <a:avLst/>
              <a:gdLst/>
              <a:ahLst/>
              <a:cxnLst>
                <a:cxn ang="0">
                  <a:pos x="wd2" y="hd2"/>
                </a:cxn>
                <a:cxn ang="5400000">
                  <a:pos x="wd2" y="hd2"/>
                </a:cxn>
                <a:cxn ang="10800000">
                  <a:pos x="wd2" y="hd2"/>
                </a:cxn>
                <a:cxn ang="16200000">
                  <a:pos x="wd2" y="hd2"/>
                </a:cxn>
              </a:cxnLst>
              <a:rect l="0" t="0" r="r" b="b"/>
              <a:pathLst>
                <a:path w="21600" h="20018" fill="norm" stroke="1" extrusionOk="0">
                  <a:moveTo>
                    <a:pt x="0" y="3818"/>
                  </a:moveTo>
                  <a:cubicBezTo>
                    <a:pt x="3960" y="1118"/>
                    <a:pt x="7920" y="-1582"/>
                    <a:pt x="11520" y="1118"/>
                  </a:cubicBezTo>
                  <a:cubicBezTo>
                    <a:pt x="15120" y="3818"/>
                    <a:pt x="18360" y="11918"/>
                    <a:pt x="21600" y="20018"/>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72" name="Lijn"/>
            <p:cNvSpPr/>
            <p:nvPr/>
          </p:nvSpPr>
          <p:spPr>
            <a:xfrm flipH="1">
              <a:off x="1504525" y="1761476"/>
              <a:ext cx="51224" cy="217695"/>
            </a:xfrm>
            <a:prstGeom prst="lin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73" name="Lijn"/>
            <p:cNvSpPr/>
            <p:nvPr/>
          </p:nvSpPr>
          <p:spPr>
            <a:xfrm>
              <a:off x="1325248" y="1697449"/>
              <a:ext cx="409778" cy="256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5400" y="14400"/>
                    <a:pt x="10800" y="7200"/>
                    <a:pt x="14400" y="3600"/>
                  </a:cubicBezTo>
                  <a:cubicBezTo>
                    <a:pt x="18000" y="0"/>
                    <a:pt x="19800" y="0"/>
                    <a:pt x="21600" y="0"/>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74" name="Lijn"/>
            <p:cNvSpPr/>
            <p:nvPr/>
          </p:nvSpPr>
          <p:spPr>
            <a:xfrm>
              <a:off x="1783614" y="1761476"/>
              <a:ext cx="245939" cy="186250"/>
            </a:xfrm>
            <a:custGeom>
              <a:avLst/>
              <a:gdLst/>
              <a:ahLst/>
              <a:cxnLst>
                <a:cxn ang="0">
                  <a:pos x="wd2" y="hd2"/>
                </a:cxn>
                <a:cxn ang="5400000">
                  <a:pos x="wd2" y="hd2"/>
                </a:cxn>
                <a:cxn ang="10800000">
                  <a:pos x="wd2" y="hd2"/>
                </a:cxn>
                <a:cxn ang="16200000">
                  <a:pos x="wd2" y="hd2"/>
                </a:cxn>
              </a:cxnLst>
              <a:rect l="0" t="0" r="r" b="b"/>
              <a:pathLst>
                <a:path w="21093" h="21420" fill="norm" stroke="1" extrusionOk="0">
                  <a:moveTo>
                    <a:pt x="6815" y="0"/>
                  </a:moveTo>
                  <a:cubicBezTo>
                    <a:pt x="4252" y="3927"/>
                    <a:pt x="1690" y="7855"/>
                    <a:pt x="591" y="11045"/>
                  </a:cubicBezTo>
                  <a:cubicBezTo>
                    <a:pt x="-507" y="14236"/>
                    <a:pt x="-141" y="16691"/>
                    <a:pt x="2239" y="18409"/>
                  </a:cubicBezTo>
                  <a:cubicBezTo>
                    <a:pt x="4618" y="20127"/>
                    <a:pt x="9012" y="21109"/>
                    <a:pt x="12490" y="21355"/>
                  </a:cubicBezTo>
                  <a:cubicBezTo>
                    <a:pt x="15968" y="21600"/>
                    <a:pt x="18530" y="21109"/>
                    <a:pt x="21093" y="20618"/>
                  </a:cubicBezTo>
                </a:path>
              </a:pathLst>
            </a:custGeom>
            <a:noFill/>
            <a:ln w="63500" cap="rnd">
              <a:solidFill>
                <a:srgbClr val="FF4015"/>
              </a:solidFill>
              <a:prstDash val="solid"/>
              <a:round/>
            </a:ln>
            <a:effectLst/>
          </p:spPr>
          <p:txBody>
            <a:bodyPr wrap="square" lIns="45718" tIns="45718" rIns="45718" bIns="45718" numCol="1" anchor="t">
              <a:noAutofit/>
            </a:bodyPr>
            <a:lstStyle/>
            <a:p>
              <a:pPr/>
            </a:p>
          </p:txBody>
        </p:sp>
        <p:sp>
          <p:nvSpPr>
            <p:cNvPr id="275" name="Lijn"/>
            <p:cNvSpPr/>
            <p:nvPr/>
          </p:nvSpPr>
          <p:spPr>
            <a:xfrm flipV="1">
              <a:off x="1773441" y="1799893"/>
              <a:ext cx="268917" cy="89640"/>
            </a:xfrm>
            <a:prstGeom prst="line">
              <a:avLst/>
            </a:prstGeom>
            <a:noFill/>
            <a:ln w="63500" cap="rnd">
              <a:solidFill>
                <a:srgbClr val="FF4015"/>
              </a:solidFill>
              <a:prstDash val="solid"/>
              <a:round/>
            </a:ln>
            <a:effectLst/>
          </p:spPr>
          <p:txBody>
            <a:bodyPr wrap="square" lIns="45718" tIns="45718" rIns="45718" bIns="45718" numCol="1" anchor="t">
              <a:noAutofit/>
            </a:bodyPr>
            <a:lstStyle/>
            <a:p>
              <a:pPr/>
            </a:p>
          </p:txBody>
        </p:sp>
        <p:sp>
          <p:nvSpPr>
            <p:cNvPr id="276" name="Lijn"/>
            <p:cNvSpPr/>
            <p:nvPr/>
          </p:nvSpPr>
          <p:spPr>
            <a:xfrm flipV="1">
              <a:off x="1850273" y="1671838"/>
              <a:ext cx="230501" cy="38418"/>
            </a:xfrm>
            <a:prstGeom prst="line">
              <a:avLst/>
            </a:prstGeom>
            <a:noFill/>
            <a:ln w="63500" cap="rnd">
              <a:solidFill>
                <a:srgbClr val="FF4015"/>
              </a:solidFill>
              <a:prstDash val="solid"/>
              <a:round/>
            </a:ln>
            <a:effectLst/>
          </p:spPr>
          <p:txBody>
            <a:bodyPr wrap="square" lIns="45718" tIns="45718" rIns="45718" bIns="45718" numCol="1" anchor="t">
              <a:noAutofit/>
            </a:bodyPr>
            <a:lstStyle/>
            <a:p>
              <a:pP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7"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5. Volgende raming 2021"/>
          <p:cNvSpPr txBox="1"/>
          <p:nvPr>
            <p:ph type="title"/>
          </p:nvPr>
        </p:nvSpPr>
        <p:spPr>
          <a:prstGeom prst="rect">
            <a:avLst/>
          </a:prstGeom>
        </p:spPr>
        <p:txBody>
          <a:bodyPr/>
          <a:lstStyle>
            <a:lvl1pPr defTabSz="493776">
              <a:defRPr sz="3200"/>
            </a:lvl1pPr>
          </a:lstStyle>
          <a:p>
            <a:pPr/>
            <a:r>
              <a:t>5. Volgende raming 2021</a:t>
            </a:r>
          </a:p>
        </p:txBody>
      </p:sp>
      <p:sp>
        <p:nvSpPr>
          <p:cNvPr id="282" name="Aandachtspunten raming 2018…"/>
          <p:cNvSpPr txBox="1"/>
          <p:nvPr>
            <p:ph type="body" idx="1"/>
          </p:nvPr>
        </p:nvSpPr>
        <p:spPr>
          <a:xfrm>
            <a:off x="2439988" y="2360613"/>
            <a:ext cx="6248402" cy="4302546"/>
          </a:xfrm>
          <a:prstGeom prst="rect">
            <a:avLst/>
          </a:prstGeom>
        </p:spPr>
        <p:txBody>
          <a:bodyPr/>
          <a:lstStyle/>
          <a:p>
            <a:pPr marL="122722" indent="-122722" defTabSz="466344">
              <a:spcBef>
                <a:spcPts val="400"/>
              </a:spcBef>
              <a:buClrTx/>
              <a:buSzPct val="60000"/>
              <a:buChar char="-"/>
              <a:defRPr sz="1200"/>
            </a:pPr>
            <a:r>
              <a:t>Aandachtspunten raming 2018</a:t>
            </a:r>
          </a:p>
          <a:p>
            <a:pPr lvl="1" marL="317032" indent="-122722" defTabSz="466344">
              <a:spcBef>
                <a:spcPts val="400"/>
              </a:spcBef>
              <a:buClrTx/>
              <a:buSzPct val="60000"/>
              <a:buChar char="-"/>
              <a:defRPr sz="1200"/>
            </a:pPr>
          </a:p>
          <a:p>
            <a:pPr marL="122722" indent="-122722" defTabSz="466344">
              <a:spcBef>
                <a:spcPts val="400"/>
              </a:spcBef>
              <a:buClrTx/>
              <a:buSzPct val="60000"/>
              <a:buChar char="-"/>
              <a:defRPr sz="1200"/>
            </a:pPr>
            <a:r>
              <a:t>Toename zzp klinisch psycholoog en psychiaters (meer taken voor GZP)?</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beschikbaarheid informatie uit BIG-register?</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Realisering alle toegewezen opleidingsplaatsen GZP (met beschikbaarheidbijdrage dus)</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Zorgstandaarden, afstemming NZa, ZiN / AKWA</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Knelpunt jeugd: informatie GG in jeugddomein: geen data.</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Masterpsycholoog</a:t>
            </a:r>
          </a:p>
          <a:p>
            <a:pPr marL="122722" indent="-122722" defTabSz="466344">
              <a:spcBef>
                <a:spcPts val="400"/>
              </a:spcBef>
              <a:buClrTx/>
              <a:buSzPct val="60000"/>
              <a:buChar char="-"/>
              <a:defRPr sz="1200"/>
            </a:pPr>
            <a:r>
              <a:t>Ook verslavingsarts wordt geraamd</a:t>
            </a:r>
          </a:p>
          <a:p>
            <a:pPr marL="122722" indent="-122722" defTabSz="466344">
              <a:spcBef>
                <a:spcPts val="400"/>
              </a:spcBef>
              <a:buClrTx/>
              <a:buSzPct val="60000"/>
              <a:buChar char="-"/>
              <a:defRPr sz="1200"/>
            </a:pPr>
          </a:p>
          <a:p>
            <a:pPr marL="122722" indent="-122722" defTabSz="466344">
              <a:spcBef>
                <a:spcPts val="400"/>
              </a:spcBef>
              <a:buClrTx/>
              <a:buSzPct val="60000"/>
              <a:buChar char="-"/>
              <a:defRPr sz="1200"/>
            </a:pPr>
            <a:r>
              <a:t>Wederom onderzoek naar alle parameters</a:t>
            </a:r>
          </a:p>
          <a:p>
            <a:pPr lvl="1" marL="317032" indent="-122722" defTabSz="466344">
              <a:spcBef>
                <a:spcPts val="400"/>
              </a:spcBef>
              <a:buClrTx/>
              <a:buSzPct val="60000"/>
              <a:buChar char="-"/>
              <a:defRPr sz="1200"/>
            </a:pPr>
            <a:r>
              <a:t>Goede informatie / input van veldpartijen = goed advies</a:t>
            </a:r>
          </a:p>
          <a:p>
            <a:pPr lvl="1" marL="317032" indent="-122722" defTabSz="466344">
              <a:spcBef>
                <a:spcPts val="400"/>
              </a:spcBef>
              <a:buClrTx/>
              <a:buSzPct val="60000"/>
              <a:buChar char="-"/>
              <a:defRPr sz="1200"/>
            </a:pPr>
            <a:r>
              <a:t>Met Kamer Beroepen GG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Titel 1"/>
          <p:cNvSpPr txBox="1"/>
          <p:nvPr>
            <p:ph type="title"/>
          </p:nvPr>
        </p:nvSpPr>
        <p:spPr>
          <a:prstGeom prst="rect">
            <a:avLst/>
          </a:prstGeom>
        </p:spPr>
        <p:txBody>
          <a:bodyPr/>
          <a:lstStyle>
            <a:lvl1pPr defTabSz="493776">
              <a:defRPr sz="3200"/>
            </a:lvl1pPr>
          </a:lstStyle>
          <a:p>
            <a:pPr/>
            <a:r>
              <a:t>Onderwerpen</a:t>
            </a:r>
          </a:p>
        </p:txBody>
      </p:sp>
      <p:sp>
        <p:nvSpPr>
          <p:cNvPr id="117" name="Tijdelijke aanduiding voor inhoud 2"/>
          <p:cNvSpPr txBox="1"/>
          <p:nvPr>
            <p:ph type="body" idx="1"/>
          </p:nvPr>
        </p:nvSpPr>
        <p:spPr>
          <a:prstGeom prst="rect">
            <a:avLst/>
          </a:prstGeom>
        </p:spPr>
        <p:txBody>
          <a:bodyPr/>
          <a:lstStyle/>
          <a:p>
            <a:pPr marL="196071" indent="-196071" defTabSz="630936">
              <a:spcBef>
                <a:spcPts val="1700"/>
              </a:spcBef>
              <a:defRPr sz="1600"/>
            </a:pPr>
            <a:r>
              <a:t>Capaciteitsorgaan</a:t>
            </a:r>
          </a:p>
          <a:p>
            <a:pPr marL="196071" indent="-196071" defTabSz="630936">
              <a:spcBef>
                <a:spcPts val="1700"/>
              </a:spcBef>
              <a:defRPr sz="1600"/>
            </a:pPr>
          </a:p>
          <a:p>
            <a:pPr marL="196071" indent="-196071" defTabSz="630936">
              <a:spcBef>
                <a:spcPts val="1700"/>
              </a:spcBef>
              <a:buAutoNum type="arabicPeriod" startAt="2"/>
              <a:defRPr sz="1600"/>
            </a:pPr>
            <a:r>
              <a:t>Rekenmodel</a:t>
            </a:r>
          </a:p>
          <a:p>
            <a:pPr marL="196071" indent="-196071" defTabSz="630936">
              <a:spcBef>
                <a:spcPts val="1700"/>
              </a:spcBef>
              <a:buAutoNum type="arabicPeriod" startAt="2"/>
              <a:defRPr sz="1600"/>
            </a:pPr>
          </a:p>
          <a:p>
            <a:pPr marL="196071" indent="-196071" defTabSz="630936">
              <a:spcBef>
                <a:spcPts val="1700"/>
              </a:spcBef>
              <a:buAutoNum type="arabicPeriod" startAt="3"/>
              <a:defRPr sz="1600"/>
            </a:pPr>
            <a:r>
              <a:t>Raming 2018</a:t>
            </a:r>
          </a:p>
          <a:p>
            <a:pPr marL="196071" indent="-196071" defTabSz="630936">
              <a:spcBef>
                <a:spcPts val="1700"/>
              </a:spcBef>
              <a:buAutoNum type="arabicPeriod" startAt="3"/>
              <a:defRPr sz="1600"/>
            </a:pPr>
          </a:p>
          <a:p>
            <a:pPr marL="196071" indent="-196071" defTabSz="630936">
              <a:spcBef>
                <a:spcPts val="1700"/>
              </a:spcBef>
              <a:buAutoNum type="arabicPeriod" startAt="4"/>
              <a:defRPr sz="1600"/>
            </a:pPr>
            <a:r>
              <a:t>Historisch perspectief</a:t>
            </a:r>
          </a:p>
          <a:p>
            <a:pPr marL="196071" indent="-196071" defTabSz="630936">
              <a:spcBef>
                <a:spcPts val="1700"/>
              </a:spcBef>
              <a:buAutoNum type="arabicPeriod" startAt="4"/>
              <a:defRPr sz="1600"/>
            </a:pPr>
          </a:p>
          <a:p>
            <a:pPr marL="196071" indent="-196071" defTabSz="630936">
              <a:spcBef>
                <a:spcPts val="1700"/>
              </a:spcBef>
              <a:buAutoNum type="arabicPeriod" startAt="5"/>
              <a:defRPr sz="1600"/>
            </a:pPr>
            <a:r>
              <a:t>Volgende raming 2021</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Dianummer"/>
          <p:cNvSpPr txBox="1"/>
          <p:nvPr>
            <p:ph type="sldNum" sz="quarter" idx="4294967295"/>
          </p:nvPr>
        </p:nvSpPr>
        <p:spPr>
          <a:xfrm>
            <a:off x="91772" y="6477000"/>
            <a:ext cx="273654" cy="264253"/>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5" name="Wat moeten we ons realiseren bij een ramingsadvies?"/>
          <p:cNvSpPr txBox="1"/>
          <p:nvPr>
            <p:ph type="title" idx="4294967295"/>
          </p:nvPr>
        </p:nvSpPr>
        <p:spPr>
          <a:xfrm>
            <a:off x="1907274" y="3057494"/>
            <a:ext cx="6248402" cy="457202"/>
          </a:xfrm>
          <a:prstGeom prst="rect">
            <a:avLst/>
          </a:prstGeom>
        </p:spPr>
        <p:txBody>
          <a:bodyPr/>
          <a:lstStyle>
            <a:lvl1pPr algn="ctr">
              <a:defRPr sz="2800"/>
            </a:lvl1pPr>
          </a:lstStyle>
          <a:p>
            <a:pPr/>
            <a:r>
              <a:t>Vragen?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el 1"/>
          <p:cNvSpPr txBox="1"/>
          <p:nvPr>
            <p:ph type="title"/>
          </p:nvPr>
        </p:nvSpPr>
        <p:spPr>
          <a:xfrm>
            <a:off x="2439988" y="1471612"/>
            <a:ext cx="6248402" cy="381576"/>
          </a:xfrm>
          <a:prstGeom prst="rect">
            <a:avLst/>
          </a:prstGeom>
        </p:spPr>
        <p:txBody>
          <a:bodyPr/>
          <a:lstStyle>
            <a:lvl1pPr defTabSz="393191">
              <a:defRPr sz="2500"/>
            </a:lvl1pPr>
          </a:lstStyle>
          <a:p>
            <a:pPr/>
            <a:r>
              <a:t>1. Capaciteitsorgaan </a:t>
            </a:r>
          </a:p>
        </p:txBody>
      </p:sp>
      <p:sp>
        <p:nvSpPr>
          <p:cNvPr id="120" name="Tijdelijke aanduiding voor inhoud 2"/>
          <p:cNvSpPr txBox="1"/>
          <p:nvPr>
            <p:ph type="body" idx="1"/>
          </p:nvPr>
        </p:nvSpPr>
        <p:spPr>
          <a:prstGeom prst="rect">
            <a:avLst/>
          </a:prstGeom>
        </p:spPr>
        <p:txBody>
          <a:bodyPr/>
          <a:lstStyle/>
          <a:p>
            <a:pPr marL="240631" indent="-240631">
              <a:buClrTx/>
              <a:buSzPct val="60000"/>
              <a:buChar char="-"/>
            </a:pPr>
            <a:r>
              <a:t>Ontstaan</a:t>
            </a:r>
          </a:p>
          <a:p>
            <a:pPr marL="240631" indent="-240631">
              <a:buClrTx/>
              <a:buSzPct val="60000"/>
              <a:buChar char="-"/>
            </a:pPr>
            <a:r>
              <a:t>Tripartite samenstelling</a:t>
            </a:r>
          </a:p>
          <a:p>
            <a:pPr marL="240631" indent="-240631">
              <a:buClrTx/>
              <a:buSzPct val="60000"/>
              <a:buChar char="-"/>
            </a:pPr>
            <a:r>
              <a:t>Onafhankelijke stichting</a:t>
            </a:r>
          </a:p>
          <a:p>
            <a:pPr marL="240631" indent="-240631">
              <a:buClrTx/>
              <a:buSzPct val="60000"/>
              <a:buChar char="-"/>
            </a:pPr>
            <a:r>
              <a:t>Beroepen</a:t>
            </a:r>
          </a:p>
          <a:p>
            <a:pPr marL="240631" indent="-240631">
              <a:buClrTx/>
              <a:buSzPct val="60000"/>
              <a:buChar char="-"/>
            </a:pPr>
            <a:r>
              <a:t>Werkwijze:</a:t>
            </a:r>
          </a:p>
          <a:p>
            <a:pPr lvl="1" marL="621631" indent="-240631">
              <a:buClrTx/>
              <a:buSzPct val="60000"/>
              <a:buChar char="-"/>
            </a:pPr>
            <a:r>
              <a:t>veldpartijen in Kamer Beroepen GG</a:t>
            </a:r>
          </a:p>
        </p:txBody>
      </p:sp>
      <p:pic>
        <p:nvPicPr>
          <p:cNvPr id="121" name="image.jpeg" descr="image.jpeg"/>
          <p:cNvPicPr>
            <a:picLocks noChangeAspect="1"/>
          </p:cNvPicPr>
          <p:nvPr/>
        </p:nvPicPr>
        <p:blipFill>
          <a:blip r:embed="rId3">
            <a:extLst/>
          </a:blip>
          <a:stretch>
            <a:fillRect/>
          </a:stretch>
        </p:blipFill>
        <p:spPr>
          <a:xfrm>
            <a:off x="6445872" y="2707145"/>
            <a:ext cx="2038890" cy="2799724"/>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Tekstvak 8"/>
          <p:cNvSpPr txBox="1"/>
          <p:nvPr/>
        </p:nvSpPr>
        <p:spPr>
          <a:xfrm>
            <a:off x="1493266" y="5497512"/>
            <a:ext cx="1279527" cy="316864"/>
          </a:xfrm>
          <a:prstGeom prst="rect">
            <a:avLst/>
          </a:prstGeom>
          <a:ln>
            <a:solidFill>
              <a:srgbClr val="000000"/>
            </a:solidFill>
            <a:miter/>
          </a:ln>
          <a:extLst>
            <a:ext uri="{C572A759-6A51-4108-AA02-DFA0A04FC94B}">
              <ma14:wrappingTextBoxFlag xmlns:ma14="http://schemas.microsoft.com/office/mac/drawingml/2011/main" val="1"/>
            </a:ext>
          </a:extLst>
        </p:spPr>
        <p:txBody>
          <a:bodyPr lIns="45718" tIns="45718" rIns="45718" bIns="45718">
            <a:spAutoFit/>
          </a:bodyPr>
          <a:lstStyle>
            <a:lvl1pPr algn="ctr">
              <a:defRPr b="1" sz="1400">
                <a:latin typeface="+mn-lt"/>
                <a:ea typeface="+mn-ea"/>
                <a:cs typeface="+mn-cs"/>
                <a:sym typeface="Helvetica"/>
              </a:defRPr>
            </a:lvl1pPr>
          </a:lstStyle>
          <a:p>
            <a:pPr/>
            <a:r>
              <a:t>Zorgaanbod</a:t>
            </a:r>
          </a:p>
        </p:txBody>
      </p:sp>
      <p:sp>
        <p:nvSpPr>
          <p:cNvPr id="126" name="Tekstvak 9"/>
          <p:cNvSpPr txBox="1"/>
          <p:nvPr/>
        </p:nvSpPr>
        <p:spPr>
          <a:xfrm>
            <a:off x="3250312" y="4176713"/>
            <a:ext cx="1635762" cy="4851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sz="1400">
                <a:latin typeface="Calibri"/>
                <a:ea typeface="Calibri"/>
                <a:cs typeface="Calibri"/>
                <a:sym typeface="Calibri"/>
              </a:defRPr>
            </a:pPr>
            <a:r>
              <a:t>Zorgvraag</a:t>
            </a:r>
            <a:endParaRPr sz="2400"/>
          </a:p>
          <a:p>
            <a:pPr algn="ctr">
              <a:defRPr i="1" sz="1100">
                <a:latin typeface="+mn-lt"/>
                <a:ea typeface="+mn-ea"/>
                <a:cs typeface="+mn-cs"/>
                <a:sym typeface="Helvetica"/>
              </a:defRPr>
            </a:pPr>
            <a:r>
              <a:t>in basisjaar</a:t>
            </a:r>
          </a:p>
        </p:txBody>
      </p:sp>
      <p:sp>
        <p:nvSpPr>
          <p:cNvPr id="127" name="Afgeronde rechthoek 19"/>
          <p:cNvSpPr/>
          <p:nvPr/>
        </p:nvSpPr>
        <p:spPr>
          <a:xfrm>
            <a:off x="7741666" y="3856037"/>
            <a:ext cx="1366840" cy="1589089"/>
          </a:xfrm>
          <a:prstGeom prst="roundRect">
            <a:avLst>
              <a:gd name="adj" fmla="val 10000"/>
            </a:avLst>
          </a:prstGeom>
          <a:ln w="19050">
            <a:solidFill>
              <a:srgbClr val="DE8400"/>
            </a:solidFill>
            <a:prstDash val="dash"/>
            <a:miter/>
          </a:ln>
        </p:spPr>
        <p:txBody>
          <a:bodyPr lIns="45718" tIns="45718" rIns="45718" bIns="45718"/>
          <a:lstStyle/>
          <a:p>
            <a:pPr>
              <a:defRPr>
                <a:latin typeface="TheSansOffice"/>
                <a:ea typeface="TheSansOffice"/>
                <a:cs typeface="TheSansOffice"/>
                <a:sym typeface="TheSansOffice"/>
              </a:defRPr>
            </a:pPr>
          </a:p>
        </p:txBody>
      </p:sp>
      <p:sp>
        <p:nvSpPr>
          <p:cNvPr id="128" name="Tekstvak 27"/>
          <p:cNvSpPr txBox="1"/>
          <p:nvPr/>
        </p:nvSpPr>
        <p:spPr>
          <a:xfrm>
            <a:off x="4896549" y="1916114"/>
            <a:ext cx="278450" cy="269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000">
                <a:solidFill>
                  <a:srgbClr val="FFFFFF"/>
                </a:solidFill>
                <a:latin typeface="Arial Narrow"/>
                <a:ea typeface="Arial Narrow"/>
                <a:cs typeface="Arial Narrow"/>
                <a:sym typeface="Arial Narrow"/>
              </a:defRPr>
            </a:lvl1pPr>
          </a:lstStyle>
          <a:p>
            <a:pPr/>
            <a:r>
              <a:t>10</a:t>
            </a:r>
          </a:p>
        </p:txBody>
      </p:sp>
      <p:sp>
        <p:nvSpPr>
          <p:cNvPr id="129" name="Rechthoek 2"/>
          <p:cNvSpPr txBox="1"/>
          <p:nvPr/>
        </p:nvSpPr>
        <p:spPr>
          <a:xfrm>
            <a:off x="7785797" y="4022726"/>
            <a:ext cx="1226187" cy="14122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i="1" sz="1100" u="sng">
                <a:latin typeface="+mn-lt"/>
                <a:ea typeface="+mn-ea"/>
                <a:cs typeface="+mn-cs"/>
                <a:sym typeface="Helvetica"/>
              </a:defRPr>
            </a:pPr>
            <a:r>
              <a:t>Instroomadvies</a:t>
            </a:r>
            <a:r>
              <a:rPr u="none"/>
              <a:t>: </a:t>
            </a:r>
            <a:br>
              <a:rPr u="none"/>
            </a:br>
            <a:r>
              <a:rPr u="none"/>
              <a:t>het jaarlijks benodigd aantal instromers voor balans op de arbeidsmarkt in het evenwichtsjaar</a:t>
            </a:r>
          </a:p>
        </p:txBody>
      </p:sp>
      <p:sp>
        <p:nvSpPr>
          <p:cNvPr id="130" name="Tekstvak 9"/>
          <p:cNvSpPr txBox="1"/>
          <p:nvPr/>
        </p:nvSpPr>
        <p:spPr>
          <a:xfrm>
            <a:off x="2815337" y="3049589"/>
            <a:ext cx="1135699" cy="28079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sz="1400">
                <a:latin typeface="Calibri"/>
                <a:ea typeface="Calibri"/>
                <a:cs typeface="Calibri"/>
                <a:sym typeface="Calibri"/>
              </a:defRPr>
            </a:lvl1pPr>
          </a:lstStyle>
          <a:p>
            <a:pPr/>
            <a:r>
              <a:t>Werkproces</a:t>
            </a:r>
          </a:p>
        </p:txBody>
      </p:sp>
      <p:sp>
        <p:nvSpPr>
          <p:cNvPr id="131" name="Afgeronde rechthoek 49"/>
          <p:cNvSpPr/>
          <p:nvPr/>
        </p:nvSpPr>
        <p:spPr>
          <a:xfrm>
            <a:off x="2896616" y="4214812"/>
            <a:ext cx="2316164" cy="2093914"/>
          </a:xfrm>
          <a:prstGeom prst="roundRect">
            <a:avLst>
              <a:gd name="adj" fmla="val 10000"/>
            </a:avLst>
          </a:prstGeom>
          <a:solidFill>
            <a:schemeClr val="accent3">
              <a:lumOff val="38860"/>
            </a:schemeClr>
          </a:solidFill>
          <a:ln>
            <a:solidFill>
              <a:srgbClr val="000000"/>
            </a:solidFill>
            <a:prstDash val="dash"/>
            <a:miter/>
          </a:ln>
        </p:spPr>
        <p:txBody>
          <a:bodyPr lIns="45718" tIns="45718" rIns="45718" bIns="45718"/>
          <a:lstStyle/>
          <a:p>
            <a:pPr>
              <a:defRPr>
                <a:latin typeface="TheSansOffice"/>
                <a:ea typeface="TheSansOffice"/>
                <a:cs typeface="TheSansOffice"/>
                <a:sym typeface="TheSansOffice"/>
              </a:defRPr>
            </a:pPr>
          </a:p>
        </p:txBody>
      </p:sp>
      <p:grpSp>
        <p:nvGrpSpPr>
          <p:cNvPr id="134" name="Groep 53"/>
          <p:cNvGrpSpPr/>
          <p:nvPr/>
        </p:nvGrpSpPr>
        <p:grpSpPr>
          <a:xfrm>
            <a:off x="7432102" y="2895600"/>
            <a:ext cx="1028702" cy="604839"/>
            <a:chOff x="0" y="0"/>
            <a:chExt cx="1028700" cy="604838"/>
          </a:xfrm>
        </p:grpSpPr>
        <p:sp>
          <p:nvSpPr>
            <p:cNvPr id="132" name="Afgeronde rechthoek 54"/>
            <p:cNvSpPr/>
            <p:nvPr/>
          </p:nvSpPr>
          <p:spPr>
            <a:xfrm>
              <a:off x="0" y="0"/>
              <a:ext cx="1028701" cy="604839"/>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33" name="Afgeronde rechthoek 4"/>
            <p:cNvSpPr txBox="1"/>
            <p:nvPr/>
          </p:nvSpPr>
          <p:spPr>
            <a:xfrm>
              <a:off x="9525" y="113727"/>
              <a:ext cx="1009651" cy="3773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100">
                  <a:latin typeface="Calibri"/>
                  <a:ea typeface="Calibri"/>
                  <a:cs typeface="Calibri"/>
                  <a:sym typeface="Calibri"/>
                </a:defRPr>
              </a:lvl1pPr>
            </a:lstStyle>
            <a:p>
              <a:pPr/>
              <a:r>
                <a:t>verticale substitutie</a:t>
              </a:r>
            </a:p>
          </p:txBody>
        </p:sp>
      </p:grpSp>
      <p:grpSp>
        <p:nvGrpSpPr>
          <p:cNvPr id="137" name="Groep 60"/>
          <p:cNvGrpSpPr/>
          <p:nvPr/>
        </p:nvGrpSpPr>
        <p:grpSpPr>
          <a:xfrm>
            <a:off x="4212654" y="1824036"/>
            <a:ext cx="2160591" cy="1725616"/>
            <a:chOff x="0" y="0"/>
            <a:chExt cx="2160590" cy="1725615"/>
          </a:xfrm>
        </p:grpSpPr>
        <p:sp>
          <p:nvSpPr>
            <p:cNvPr id="135" name="Afgeronde rechthoek 61"/>
            <p:cNvSpPr/>
            <p:nvPr/>
          </p:nvSpPr>
          <p:spPr>
            <a:xfrm>
              <a:off x="0" y="0"/>
              <a:ext cx="2160591" cy="1725616"/>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36" name="Afgeronde rechthoek 4"/>
            <p:cNvSpPr txBox="1"/>
            <p:nvPr/>
          </p:nvSpPr>
          <p:spPr>
            <a:xfrm>
              <a:off x="0" y="80821"/>
              <a:ext cx="2160591" cy="154650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defRPr sz="1100">
                  <a:latin typeface="Calibri"/>
                  <a:ea typeface="Calibri"/>
                  <a:cs typeface="Calibri"/>
                  <a:sym typeface="Calibri"/>
                </a:defRPr>
              </a:pPr>
            </a:p>
            <a:p>
              <a:pPr>
                <a:defRPr sz="1100">
                  <a:latin typeface="Calibri"/>
                  <a:ea typeface="Calibri"/>
                  <a:cs typeface="Calibri"/>
                  <a:sym typeface="Calibri"/>
                </a:defRPr>
              </a:pPr>
              <a:r>
                <a:t>  +   epidemiologie</a:t>
              </a:r>
              <a:endParaRPr>
                <a:solidFill>
                  <a:srgbClr val="FFFFFF"/>
                </a:solidFill>
              </a:endParaRPr>
            </a:p>
            <a:p>
              <a:pPr>
                <a:defRPr sz="1100">
                  <a:latin typeface="Calibri"/>
                  <a:ea typeface="Calibri"/>
                  <a:cs typeface="Calibri"/>
                  <a:sym typeface="Calibri"/>
                </a:defRPr>
              </a:pPr>
              <a:r>
                <a:t>  +   sociaal-cultureel</a:t>
              </a:r>
              <a:br/>
            </a:p>
            <a:p>
              <a:pPr>
                <a:defRPr sz="1100">
                  <a:latin typeface="Calibri"/>
                  <a:ea typeface="Calibri"/>
                  <a:cs typeface="Calibri"/>
                  <a:sym typeface="Calibri"/>
                </a:defRPr>
              </a:pPr>
            </a:p>
            <a:p>
              <a:pPr>
                <a:defRPr sz="1100">
                  <a:latin typeface="Calibri"/>
                  <a:ea typeface="Calibri"/>
                  <a:cs typeface="Calibri"/>
                  <a:sym typeface="Calibri"/>
                </a:defRPr>
              </a:pPr>
            </a:p>
            <a:p>
              <a:pPr>
                <a:defRPr sz="1100">
                  <a:latin typeface="Calibri"/>
                  <a:ea typeface="Calibri"/>
                  <a:cs typeface="Calibri"/>
                  <a:sym typeface="Calibri"/>
                </a:defRPr>
              </a:pPr>
              <a:r>
                <a:t>  +   vakinhoudelijk</a:t>
              </a:r>
              <a:endParaRPr>
                <a:solidFill>
                  <a:srgbClr val="FFFFFF"/>
                </a:solidFill>
              </a:endParaRPr>
            </a:p>
            <a:p>
              <a:pPr>
                <a:defRPr sz="1100">
                  <a:latin typeface="Calibri"/>
                  <a:ea typeface="Calibri"/>
                  <a:cs typeface="Calibri"/>
                  <a:sym typeface="Calibri"/>
                </a:defRPr>
              </a:pPr>
              <a:r>
                <a:t>  +   efficiency</a:t>
              </a:r>
              <a:endParaRPr>
                <a:solidFill>
                  <a:srgbClr val="FFFFFF"/>
                </a:solidFill>
              </a:endParaRPr>
            </a:p>
            <a:p>
              <a:pPr>
                <a:defRPr sz="1100">
                  <a:latin typeface="Calibri"/>
                  <a:ea typeface="Calibri"/>
                  <a:cs typeface="Calibri"/>
                  <a:sym typeface="Calibri"/>
                </a:defRPr>
              </a:pPr>
              <a:r>
                <a:t>  +   horizontale substitutie</a:t>
              </a:r>
            </a:p>
          </p:txBody>
        </p:sp>
      </p:grpSp>
      <p:grpSp>
        <p:nvGrpSpPr>
          <p:cNvPr id="140" name="Groep 65"/>
          <p:cNvGrpSpPr/>
          <p:nvPr/>
        </p:nvGrpSpPr>
        <p:grpSpPr>
          <a:xfrm>
            <a:off x="3087116" y="4652962"/>
            <a:ext cx="1989140" cy="388940"/>
            <a:chOff x="0" y="0"/>
            <a:chExt cx="1989139" cy="388939"/>
          </a:xfrm>
        </p:grpSpPr>
        <p:sp>
          <p:nvSpPr>
            <p:cNvPr id="138" name="Afgeronde rechthoek 66"/>
            <p:cNvSpPr/>
            <p:nvPr/>
          </p:nvSpPr>
          <p:spPr>
            <a:xfrm>
              <a:off x="0" y="-1"/>
              <a:ext cx="1989140" cy="388941"/>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solidFill>
                    <a:srgbClr val="FFFFFF"/>
                  </a:solidFill>
                </a:defRPr>
              </a:pPr>
            </a:p>
          </p:txBody>
        </p:sp>
        <p:sp>
          <p:nvSpPr>
            <p:cNvPr id="139" name="Afgeronde rechthoek 4"/>
            <p:cNvSpPr txBox="1"/>
            <p:nvPr/>
          </p:nvSpPr>
          <p:spPr>
            <a:xfrm>
              <a:off x="-1" y="5777"/>
              <a:ext cx="1951040" cy="3773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100">
                  <a:latin typeface="Calibri"/>
                  <a:ea typeface="Calibri"/>
                  <a:cs typeface="Calibri"/>
                  <a:sym typeface="Calibri"/>
                </a:defRPr>
              </a:lvl1pPr>
            </a:lstStyle>
            <a:p>
              <a:pPr/>
              <a:r>
                <a:t>Onvervulde vraag (vacaturegraad / wachtlijsten)</a:t>
              </a:r>
            </a:p>
          </p:txBody>
        </p:sp>
      </p:grpSp>
      <p:grpSp>
        <p:nvGrpSpPr>
          <p:cNvPr id="143" name="Groep 70"/>
          <p:cNvGrpSpPr/>
          <p:nvPr/>
        </p:nvGrpSpPr>
        <p:grpSpPr>
          <a:xfrm>
            <a:off x="3091877" y="5127624"/>
            <a:ext cx="1984377" cy="388942"/>
            <a:chOff x="0" y="0"/>
            <a:chExt cx="1984375" cy="388940"/>
          </a:xfrm>
        </p:grpSpPr>
        <p:sp>
          <p:nvSpPr>
            <p:cNvPr id="141" name="Afgeronde rechthoek 71"/>
            <p:cNvSpPr/>
            <p:nvPr/>
          </p:nvSpPr>
          <p:spPr>
            <a:xfrm>
              <a:off x="0" y="-1"/>
              <a:ext cx="1984376" cy="388942"/>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42" name="Afgeronde rechthoek 4"/>
            <p:cNvSpPr txBox="1"/>
            <p:nvPr/>
          </p:nvSpPr>
          <p:spPr>
            <a:xfrm>
              <a:off x="19050" y="5778"/>
              <a:ext cx="1946277" cy="3773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100">
                  <a:latin typeface="Calibri"/>
                  <a:ea typeface="Calibri"/>
                  <a:cs typeface="Calibri"/>
                  <a:sym typeface="Calibri"/>
                </a:defRPr>
              </a:lvl1pPr>
            </a:lstStyle>
            <a:p>
              <a:pPr/>
              <a:r>
                <a:t>Opleidingen (duur, intern /extern rendement, geslacht) </a:t>
              </a:r>
            </a:p>
          </p:txBody>
        </p:sp>
      </p:grpSp>
      <p:grpSp>
        <p:nvGrpSpPr>
          <p:cNvPr id="146" name="Groep 74"/>
          <p:cNvGrpSpPr/>
          <p:nvPr/>
        </p:nvGrpSpPr>
        <p:grpSpPr>
          <a:xfrm>
            <a:off x="3087116" y="5589587"/>
            <a:ext cx="1989140" cy="617540"/>
            <a:chOff x="0" y="0"/>
            <a:chExt cx="1989139" cy="617539"/>
          </a:xfrm>
        </p:grpSpPr>
        <p:sp>
          <p:nvSpPr>
            <p:cNvPr id="144" name="Afgeronde rechthoek 75"/>
            <p:cNvSpPr/>
            <p:nvPr/>
          </p:nvSpPr>
          <p:spPr>
            <a:xfrm>
              <a:off x="0" y="-1"/>
              <a:ext cx="1989140" cy="617540"/>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45" name="Afgeronde rechthoek 4"/>
            <p:cNvSpPr txBox="1"/>
            <p:nvPr/>
          </p:nvSpPr>
          <p:spPr>
            <a:xfrm>
              <a:off x="23812" y="120077"/>
              <a:ext cx="1928816" cy="37738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400"/>
                </a:spcBef>
                <a:defRPr sz="1100">
                  <a:latin typeface="Calibri"/>
                  <a:ea typeface="Calibri"/>
                  <a:cs typeface="Calibri"/>
                  <a:sym typeface="Calibri"/>
                </a:defRPr>
              </a:pPr>
              <a:r>
                <a:t>Werkzamen </a:t>
              </a:r>
              <a:br/>
              <a:r>
                <a:t>(geslacht en fte)</a:t>
              </a:r>
            </a:p>
          </p:txBody>
        </p:sp>
      </p:grpSp>
      <p:sp>
        <p:nvSpPr>
          <p:cNvPr id="147" name="Linkeraccolade 2049"/>
          <p:cNvSpPr/>
          <p:nvPr/>
        </p:nvSpPr>
        <p:spPr>
          <a:xfrm>
            <a:off x="2709291" y="5095875"/>
            <a:ext cx="187328" cy="11414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cubicBezTo>
                  <a:pt x="15635" y="21600"/>
                  <a:pt x="10800" y="21468"/>
                  <a:pt x="10800" y="21305"/>
                </a:cubicBezTo>
                <a:lnTo>
                  <a:pt x="10800" y="11095"/>
                </a:lnTo>
                <a:cubicBezTo>
                  <a:pt x="10800" y="10932"/>
                  <a:pt x="5965" y="10800"/>
                  <a:pt x="0" y="10800"/>
                </a:cubicBezTo>
                <a:cubicBezTo>
                  <a:pt x="5965" y="10800"/>
                  <a:pt x="10800" y="10668"/>
                  <a:pt x="10800" y="10505"/>
                </a:cubicBezTo>
                <a:lnTo>
                  <a:pt x="10800" y="295"/>
                </a:lnTo>
                <a:cubicBezTo>
                  <a:pt x="10800" y="132"/>
                  <a:pt x="15635" y="0"/>
                  <a:pt x="21600" y="0"/>
                </a:cubicBezTo>
              </a:path>
            </a:pathLst>
          </a:custGeom>
          <a:ln w="6350">
            <a:solidFill>
              <a:srgbClr val="000000"/>
            </a:solidFill>
            <a:miter/>
          </a:ln>
        </p:spPr>
        <p:txBody>
          <a:bodyPr lIns="45718" tIns="45718" rIns="45718" bIns="45718" anchor="ctr"/>
          <a:lstStyle/>
          <a:p>
            <a:pPr algn="ctr"/>
          </a:p>
        </p:txBody>
      </p:sp>
      <p:grpSp>
        <p:nvGrpSpPr>
          <p:cNvPr id="150" name="Groep 78"/>
          <p:cNvGrpSpPr/>
          <p:nvPr/>
        </p:nvGrpSpPr>
        <p:grpSpPr>
          <a:xfrm>
            <a:off x="6660577" y="2968624"/>
            <a:ext cx="503241" cy="388942"/>
            <a:chOff x="0" y="0"/>
            <a:chExt cx="503239" cy="388940"/>
          </a:xfrm>
        </p:grpSpPr>
        <p:sp>
          <p:nvSpPr>
            <p:cNvPr id="148" name="Afgeronde rechthoek 79"/>
            <p:cNvSpPr/>
            <p:nvPr/>
          </p:nvSpPr>
          <p:spPr>
            <a:xfrm>
              <a:off x="15875" y="-1"/>
              <a:ext cx="487365" cy="388942"/>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49" name="Afgeronde rechthoek 4"/>
            <p:cNvSpPr txBox="1"/>
            <p:nvPr/>
          </p:nvSpPr>
          <p:spPr>
            <a:xfrm>
              <a:off x="0" y="80213"/>
              <a:ext cx="477839" cy="22850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000">
                  <a:latin typeface="Calibri"/>
                  <a:ea typeface="Calibri"/>
                  <a:cs typeface="Calibri"/>
                  <a:sym typeface="Calibri"/>
                </a:defRPr>
              </a:lvl1pPr>
            </a:lstStyle>
            <a:p>
              <a:pPr/>
              <a:r>
                <a:t>ATV</a:t>
              </a:r>
            </a:p>
          </p:txBody>
        </p:sp>
      </p:grpSp>
      <p:sp>
        <p:nvSpPr>
          <p:cNvPr id="151" name="Linkeraccolade 85"/>
          <p:cNvSpPr/>
          <p:nvPr/>
        </p:nvSpPr>
        <p:spPr>
          <a:xfrm>
            <a:off x="3899915" y="2781300"/>
            <a:ext cx="182564" cy="8524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cubicBezTo>
                  <a:pt x="15635" y="21600"/>
                  <a:pt x="10800" y="21427"/>
                  <a:pt x="10800" y="21215"/>
                </a:cubicBezTo>
                <a:lnTo>
                  <a:pt x="10800" y="11185"/>
                </a:lnTo>
                <a:cubicBezTo>
                  <a:pt x="10800" y="10973"/>
                  <a:pt x="5965" y="10800"/>
                  <a:pt x="0" y="10800"/>
                </a:cubicBezTo>
                <a:cubicBezTo>
                  <a:pt x="5965" y="10800"/>
                  <a:pt x="10800" y="10627"/>
                  <a:pt x="10800" y="10415"/>
                </a:cubicBezTo>
                <a:lnTo>
                  <a:pt x="10800" y="385"/>
                </a:lnTo>
                <a:cubicBezTo>
                  <a:pt x="10800" y="173"/>
                  <a:pt x="15635" y="0"/>
                  <a:pt x="21600" y="0"/>
                </a:cubicBezTo>
              </a:path>
            </a:pathLst>
          </a:custGeom>
          <a:ln w="6350">
            <a:solidFill>
              <a:srgbClr val="000000"/>
            </a:solidFill>
            <a:miter/>
          </a:ln>
        </p:spPr>
        <p:txBody>
          <a:bodyPr lIns="45718" tIns="45718" rIns="45718" bIns="45718" anchor="ctr"/>
          <a:lstStyle/>
          <a:p>
            <a:pPr algn="ctr"/>
          </a:p>
        </p:txBody>
      </p:sp>
      <p:sp>
        <p:nvSpPr>
          <p:cNvPr id="152" name="Rechte verbindingslijn 86"/>
          <p:cNvSpPr/>
          <p:nvPr/>
        </p:nvSpPr>
        <p:spPr>
          <a:xfrm>
            <a:off x="4007867" y="3622675"/>
            <a:ext cx="3660775" cy="22225"/>
          </a:xfrm>
          <a:prstGeom prst="line">
            <a:avLst/>
          </a:prstGeom>
          <a:ln w="6350">
            <a:solidFill>
              <a:srgbClr val="000000"/>
            </a:solidFill>
            <a:prstDash val="dash"/>
            <a:miter/>
          </a:ln>
        </p:spPr>
        <p:txBody>
          <a:bodyPr lIns="45718" tIns="45718" rIns="45718" bIns="45718"/>
          <a:lstStyle/>
          <a:p>
            <a:pPr/>
          </a:p>
        </p:txBody>
      </p:sp>
      <p:sp>
        <p:nvSpPr>
          <p:cNvPr id="153" name="Rechte verbindingslijn 88"/>
          <p:cNvSpPr/>
          <p:nvPr/>
        </p:nvSpPr>
        <p:spPr>
          <a:xfrm>
            <a:off x="4007865" y="2781300"/>
            <a:ext cx="3660777" cy="0"/>
          </a:xfrm>
          <a:prstGeom prst="line">
            <a:avLst/>
          </a:prstGeom>
          <a:ln w="6350">
            <a:solidFill>
              <a:srgbClr val="000000"/>
            </a:solidFill>
            <a:prstDash val="dash"/>
            <a:miter/>
          </a:ln>
        </p:spPr>
        <p:txBody>
          <a:bodyPr lIns="45718" tIns="45718" rIns="45718" bIns="45718"/>
          <a:lstStyle/>
          <a:p>
            <a:pPr/>
          </a:p>
        </p:txBody>
      </p:sp>
      <p:grpSp>
        <p:nvGrpSpPr>
          <p:cNvPr id="156" name="Groep 99"/>
          <p:cNvGrpSpPr/>
          <p:nvPr/>
        </p:nvGrpSpPr>
        <p:grpSpPr>
          <a:xfrm>
            <a:off x="5628704" y="5265736"/>
            <a:ext cx="1824041" cy="755654"/>
            <a:chOff x="0" y="0"/>
            <a:chExt cx="1824040" cy="755653"/>
          </a:xfrm>
        </p:grpSpPr>
        <p:sp>
          <p:nvSpPr>
            <p:cNvPr id="154" name="Afgeronde rechthoek 100"/>
            <p:cNvSpPr/>
            <p:nvPr/>
          </p:nvSpPr>
          <p:spPr>
            <a:xfrm>
              <a:off x="0" y="-1"/>
              <a:ext cx="1824041" cy="755654"/>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55" name="Afgeronde rechthoek 4"/>
            <p:cNvSpPr txBox="1"/>
            <p:nvPr/>
          </p:nvSpPr>
          <p:spPr>
            <a:xfrm>
              <a:off x="17462" y="113296"/>
              <a:ext cx="1789116" cy="5290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100">
                  <a:latin typeface="Calibri"/>
                  <a:ea typeface="Calibri"/>
                  <a:cs typeface="Calibri"/>
                  <a:sym typeface="Calibri"/>
                </a:defRPr>
              </a:lvl1pPr>
            </a:lstStyle>
            <a:p>
              <a:pPr/>
              <a:r>
                <a:t>Verwachte ontwikkelingen t/m evenwichtsjaar voor opleidingen en werkzamen</a:t>
              </a:r>
            </a:p>
          </p:txBody>
        </p:sp>
      </p:grpSp>
      <p:sp>
        <p:nvSpPr>
          <p:cNvPr id="157" name="Gekromde verbindingslijn 105"/>
          <p:cNvSpPr/>
          <p:nvPr/>
        </p:nvSpPr>
        <p:spPr>
          <a:xfrm>
            <a:off x="3928490" y="2418227"/>
            <a:ext cx="279402" cy="55007"/>
          </a:xfrm>
          <a:prstGeom prst="line">
            <a:avLst/>
          </a:prstGeom>
          <a:ln w="12700">
            <a:solidFill>
              <a:srgbClr val="000000"/>
            </a:solidFill>
            <a:miter/>
            <a:tailEnd type="triangle"/>
          </a:ln>
        </p:spPr>
        <p:txBody>
          <a:bodyPr lIns="45718" tIns="45718" rIns="45718" bIns="45718"/>
          <a:lstStyle/>
          <a:p>
            <a:pPr/>
          </a:p>
        </p:txBody>
      </p:sp>
      <p:sp>
        <p:nvSpPr>
          <p:cNvPr id="158" name="Gekromde verbindingslijn 117"/>
          <p:cNvSpPr/>
          <p:nvPr/>
        </p:nvSpPr>
        <p:spPr>
          <a:xfrm>
            <a:off x="6378004" y="3005977"/>
            <a:ext cx="282576" cy="83112"/>
          </a:xfrm>
          <a:prstGeom prst="line">
            <a:avLst/>
          </a:prstGeom>
          <a:ln w="12700">
            <a:solidFill>
              <a:srgbClr val="000000"/>
            </a:solidFill>
            <a:miter/>
            <a:tailEnd type="triangle"/>
          </a:ln>
        </p:spPr>
        <p:txBody>
          <a:bodyPr lIns="45718" tIns="45718" rIns="45718" bIns="45718"/>
          <a:lstStyle/>
          <a:p>
            <a:pPr/>
          </a:p>
        </p:txBody>
      </p:sp>
      <p:sp>
        <p:nvSpPr>
          <p:cNvPr id="159" name="Gekromde verbindingslijn 120"/>
          <p:cNvSpPr/>
          <p:nvPr/>
        </p:nvSpPr>
        <p:spPr>
          <a:xfrm>
            <a:off x="7168578" y="3171750"/>
            <a:ext cx="258765" cy="8740"/>
          </a:xfrm>
          <a:prstGeom prst="line">
            <a:avLst/>
          </a:prstGeom>
          <a:ln w="12700">
            <a:solidFill>
              <a:srgbClr val="000000"/>
            </a:solidFill>
            <a:miter/>
            <a:tailEnd type="triangle"/>
          </a:ln>
        </p:spPr>
        <p:txBody>
          <a:bodyPr lIns="45718" tIns="45718" rIns="45718" bIns="45718"/>
          <a:lstStyle/>
          <a:p>
            <a:pPr/>
          </a:p>
        </p:txBody>
      </p:sp>
      <p:sp>
        <p:nvSpPr>
          <p:cNvPr id="160" name="Gekromde verbindingslijn 123"/>
          <p:cNvSpPr/>
          <p:nvPr/>
        </p:nvSpPr>
        <p:spPr>
          <a:xfrm>
            <a:off x="8047672" y="3505200"/>
            <a:ext cx="112468" cy="341314"/>
          </a:xfrm>
          <a:prstGeom prst="line">
            <a:avLst/>
          </a:prstGeom>
          <a:ln w="12700">
            <a:solidFill>
              <a:srgbClr val="000000"/>
            </a:solidFill>
            <a:miter/>
            <a:tailEnd type="triangle"/>
          </a:ln>
        </p:spPr>
        <p:txBody>
          <a:bodyPr lIns="45718" tIns="45718" rIns="45718" bIns="45718"/>
          <a:lstStyle/>
          <a:p>
            <a:pPr/>
          </a:p>
        </p:txBody>
      </p:sp>
      <p:sp>
        <p:nvSpPr>
          <p:cNvPr id="161" name="Gekromde verbindingslijn 130"/>
          <p:cNvSpPr/>
          <p:nvPr/>
        </p:nvSpPr>
        <p:spPr>
          <a:xfrm flipV="1">
            <a:off x="7266751" y="5015733"/>
            <a:ext cx="465391" cy="245243"/>
          </a:xfrm>
          <a:prstGeom prst="line">
            <a:avLst/>
          </a:prstGeom>
          <a:ln w="12700">
            <a:solidFill>
              <a:srgbClr val="000000"/>
            </a:solidFill>
            <a:miter/>
            <a:tailEnd type="triangle"/>
          </a:ln>
        </p:spPr>
        <p:txBody>
          <a:bodyPr lIns="45718" tIns="45718" rIns="45718" bIns="45718"/>
          <a:lstStyle/>
          <a:p>
            <a:pPr/>
          </a:p>
        </p:txBody>
      </p:sp>
      <p:sp>
        <p:nvSpPr>
          <p:cNvPr id="162" name="Gekromde verbindingslijn 147"/>
          <p:cNvSpPr/>
          <p:nvPr/>
        </p:nvSpPr>
        <p:spPr>
          <a:xfrm>
            <a:off x="5081012" y="5452550"/>
            <a:ext cx="542930" cy="71048"/>
          </a:xfrm>
          <a:prstGeom prst="line">
            <a:avLst/>
          </a:prstGeom>
          <a:ln w="12700">
            <a:solidFill>
              <a:srgbClr val="000000"/>
            </a:solidFill>
            <a:miter/>
            <a:tailEnd type="triangle"/>
          </a:ln>
        </p:spPr>
        <p:txBody>
          <a:bodyPr lIns="45718" tIns="45718" rIns="45718" bIns="45718"/>
          <a:lstStyle/>
          <a:p>
            <a:pPr/>
          </a:p>
        </p:txBody>
      </p:sp>
      <p:sp>
        <p:nvSpPr>
          <p:cNvPr id="163" name="Gekromde verbindingslijn 150"/>
          <p:cNvSpPr/>
          <p:nvPr/>
        </p:nvSpPr>
        <p:spPr>
          <a:xfrm flipV="1">
            <a:off x="5081015" y="5738555"/>
            <a:ext cx="542927" cy="56257"/>
          </a:xfrm>
          <a:prstGeom prst="line">
            <a:avLst/>
          </a:prstGeom>
          <a:ln w="12700">
            <a:solidFill>
              <a:srgbClr val="000000"/>
            </a:solidFill>
            <a:miter/>
            <a:tailEnd type="triangle"/>
          </a:ln>
        </p:spPr>
        <p:txBody>
          <a:bodyPr lIns="45718" tIns="45718" rIns="45718" bIns="45718"/>
          <a:lstStyle/>
          <a:p>
            <a:pPr/>
          </a:p>
        </p:txBody>
      </p:sp>
      <p:sp>
        <p:nvSpPr>
          <p:cNvPr id="164" name="Rechte verbindingslijn 52"/>
          <p:cNvSpPr/>
          <p:nvPr/>
        </p:nvSpPr>
        <p:spPr>
          <a:xfrm flipV="1">
            <a:off x="2915665" y="5084761"/>
            <a:ext cx="3097214" cy="9528"/>
          </a:xfrm>
          <a:prstGeom prst="line">
            <a:avLst/>
          </a:prstGeom>
          <a:ln w="6350">
            <a:solidFill>
              <a:srgbClr val="000000"/>
            </a:solidFill>
            <a:prstDash val="dash"/>
            <a:miter/>
          </a:ln>
        </p:spPr>
        <p:txBody>
          <a:bodyPr lIns="45718" tIns="45718" rIns="45718" bIns="45718"/>
          <a:lstStyle/>
          <a:p>
            <a:pPr/>
          </a:p>
        </p:txBody>
      </p:sp>
      <p:sp>
        <p:nvSpPr>
          <p:cNvPr id="165" name="Rechte verbindingslijn 53"/>
          <p:cNvSpPr/>
          <p:nvPr/>
        </p:nvSpPr>
        <p:spPr>
          <a:xfrm>
            <a:off x="2915666" y="6237286"/>
            <a:ext cx="3097215" cy="3"/>
          </a:xfrm>
          <a:prstGeom prst="line">
            <a:avLst/>
          </a:prstGeom>
          <a:ln w="6350">
            <a:solidFill>
              <a:srgbClr val="000000"/>
            </a:solidFill>
            <a:prstDash val="dash"/>
            <a:miter/>
          </a:ln>
        </p:spPr>
        <p:txBody>
          <a:bodyPr lIns="45718" tIns="45718" rIns="45718" bIns="45718"/>
          <a:lstStyle/>
          <a:p>
            <a:pPr/>
          </a:p>
        </p:txBody>
      </p:sp>
      <p:sp>
        <p:nvSpPr>
          <p:cNvPr id="166" name="Tekstvak 6"/>
          <p:cNvSpPr txBox="1"/>
          <p:nvPr/>
        </p:nvSpPr>
        <p:spPr>
          <a:xfrm>
            <a:off x="3957320" y="1341437"/>
            <a:ext cx="137162" cy="307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400">
                <a:latin typeface="TheSansOffice"/>
                <a:ea typeface="TheSansOffice"/>
                <a:cs typeface="TheSansOffice"/>
                <a:sym typeface="TheSansOffice"/>
              </a:defRPr>
            </a:lvl1pPr>
          </a:lstStyle>
          <a:p>
            <a:pPr/>
            <a:r>
              <a:t>x</a:t>
            </a:r>
          </a:p>
        </p:txBody>
      </p:sp>
      <p:sp>
        <p:nvSpPr>
          <p:cNvPr id="167" name="Tekstvak 59"/>
          <p:cNvSpPr txBox="1"/>
          <p:nvPr/>
        </p:nvSpPr>
        <p:spPr>
          <a:xfrm>
            <a:off x="5771262" y="3789363"/>
            <a:ext cx="167323" cy="307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400">
                <a:latin typeface="TheSansOffice"/>
                <a:ea typeface="TheSansOffice"/>
                <a:cs typeface="TheSansOffice"/>
                <a:sym typeface="TheSansOffice"/>
              </a:defRPr>
            </a:lvl1pPr>
          </a:lstStyle>
          <a:p>
            <a:pPr/>
            <a:r>
              <a:t>x</a:t>
            </a:r>
          </a:p>
        </p:txBody>
      </p:sp>
      <p:sp>
        <p:nvSpPr>
          <p:cNvPr id="168" name="Tekstvak 60"/>
          <p:cNvSpPr txBox="1"/>
          <p:nvPr/>
        </p:nvSpPr>
        <p:spPr>
          <a:xfrm>
            <a:off x="7498460" y="1989139"/>
            <a:ext cx="135573" cy="307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400">
                <a:latin typeface="TheSansOffice"/>
                <a:ea typeface="TheSansOffice"/>
                <a:cs typeface="TheSansOffice"/>
                <a:sym typeface="TheSansOffice"/>
              </a:defRPr>
            </a:lvl1pPr>
          </a:lstStyle>
          <a:p>
            <a:pPr/>
            <a:r>
              <a:t>x</a:t>
            </a:r>
          </a:p>
        </p:txBody>
      </p:sp>
      <p:sp>
        <p:nvSpPr>
          <p:cNvPr id="169" name="Tekstvak 63"/>
          <p:cNvSpPr txBox="1"/>
          <p:nvPr/>
        </p:nvSpPr>
        <p:spPr>
          <a:xfrm>
            <a:off x="2289873" y="3084514"/>
            <a:ext cx="135575" cy="3073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400">
                <a:latin typeface="TheSansOffice"/>
                <a:ea typeface="TheSansOffice"/>
                <a:cs typeface="TheSansOffice"/>
                <a:sym typeface="TheSansOffice"/>
              </a:defRPr>
            </a:lvl1pPr>
          </a:lstStyle>
          <a:p>
            <a:pPr/>
            <a:r>
              <a:t>x</a:t>
            </a:r>
          </a:p>
        </p:txBody>
      </p:sp>
      <p:grpSp>
        <p:nvGrpSpPr>
          <p:cNvPr id="172" name="Groep 78"/>
          <p:cNvGrpSpPr/>
          <p:nvPr/>
        </p:nvGrpSpPr>
        <p:grpSpPr>
          <a:xfrm>
            <a:off x="2710877" y="2103438"/>
            <a:ext cx="1212853" cy="388940"/>
            <a:chOff x="0" y="0"/>
            <a:chExt cx="1212851" cy="388939"/>
          </a:xfrm>
        </p:grpSpPr>
        <p:sp>
          <p:nvSpPr>
            <p:cNvPr id="170" name="Afgeronde rechthoek 64"/>
            <p:cNvSpPr/>
            <p:nvPr/>
          </p:nvSpPr>
          <p:spPr>
            <a:xfrm>
              <a:off x="38099" y="-1"/>
              <a:ext cx="1174753" cy="388941"/>
            </a:xfrm>
            <a:prstGeom prst="roundRect">
              <a:avLst>
                <a:gd name="adj" fmla="val 16667"/>
              </a:avLst>
            </a:prstGeom>
            <a:solidFill>
              <a:schemeClr val="accent3">
                <a:lumOff val="38860"/>
              </a:schemeClr>
            </a:solidFill>
            <a:ln w="9525" cap="flat">
              <a:solidFill>
                <a:srgbClr val="BFBFBF"/>
              </a:solidFill>
              <a:prstDash val="solid"/>
              <a:miter lim="800000"/>
            </a:ln>
            <a:effectLst/>
          </p:spPr>
          <p:txBody>
            <a:bodyPr wrap="square" lIns="45718" tIns="45718" rIns="45718" bIns="45718" numCol="1" anchor="t">
              <a:noAutofit/>
            </a:bodyPr>
            <a:lstStyle/>
            <a:p>
              <a:pPr>
                <a:defRPr>
                  <a:latin typeface="TheSansOffice"/>
                  <a:ea typeface="TheSansOffice"/>
                  <a:cs typeface="TheSansOffice"/>
                  <a:sym typeface="TheSansOffice"/>
                </a:defRPr>
              </a:pPr>
            </a:p>
          </p:txBody>
        </p:sp>
        <p:sp>
          <p:nvSpPr>
            <p:cNvPr id="171" name="Afgeronde rechthoek 4"/>
            <p:cNvSpPr txBox="1"/>
            <p:nvPr/>
          </p:nvSpPr>
          <p:spPr>
            <a:xfrm>
              <a:off x="0" y="81614"/>
              <a:ext cx="1150938" cy="2257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algn="ctr" defTabSz="533400">
                <a:lnSpc>
                  <a:spcPct val="90000"/>
                </a:lnSpc>
                <a:spcBef>
                  <a:spcPts val="400"/>
                </a:spcBef>
                <a:defRPr sz="1100">
                  <a:latin typeface="Calibri"/>
                  <a:ea typeface="Calibri"/>
                  <a:cs typeface="Calibri"/>
                  <a:sym typeface="Calibri"/>
                </a:defRPr>
              </a:lvl1pPr>
            </a:lstStyle>
            <a:p>
              <a:pPr/>
              <a:r>
                <a:t>demografie</a:t>
              </a:r>
            </a:p>
          </p:txBody>
        </p:sp>
      </p:grpSp>
      <p:sp>
        <p:nvSpPr>
          <p:cNvPr id="173" name="Gekromde verbindingslijn 73"/>
          <p:cNvSpPr/>
          <p:nvPr/>
        </p:nvSpPr>
        <p:spPr>
          <a:xfrm flipV="1" rot="16200000">
            <a:off x="2310421" y="2418942"/>
            <a:ext cx="1878015" cy="16375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3449" y="0"/>
                  <a:pt x="6899" y="5400"/>
                  <a:pt x="6899" y="10800"/>
                </a:cubicBezTo>
                <a:cubicBezTo>
                  <a:pt x="6899" y="16200"/>
                  <a:pt x="10574" y="21600"/>
                  <a:pt x="14249" y="21600"/>
                </a:cubicBezTo>
                <a:cubicBezTo>
                  <a:pt x="17925" y="21600"/>
                  <a:pt x="21600" y="19501"/>
                  <a:pt x="21600" y="17401"/>
                </a:cubicBezTo>
              </a:path>
            </a:pathLst>
          </a:custGeom>
          <a:ln w="12700">
            <a:solidFill>
              <a:srgbClr val="000000"/>
            </a:solidFill>
            <a:miter/>
            <a:tailEnd type="triangle"/>
          </a:ln>
        </p:spPr>
        <p:txBody>
          <a:bodyPr lIns="45718" tIns="45718" rIns="45718" bIns="45718" anchor="ctr"/>
          <a:lstStyle/>
          <a:p>
            <a:pPr/>
          </a:p>
        </p:txBody>
      </p:sp>
      <p:sp>
        <p:nvSpPr>
          <p:cNvPr id="174" name="Tekstvak 8"/>
          <p:cNvSpPr txBox="1"/>
          <p:nvPr/>
        </p:nvSpPr>
        <p:spPr>
          <a:xfrm>
            <a:off x="1404366" y="2060575"/>
            <a:ext cx="1279527" cy="316863"/>
          </a:xfrm>
          <a:prstGeom prst="rect">
            <a:avLst/>
          </a:prstGeom>
          <a:ln>
            <a:solidFill>
              <a:srgbClr val="000000"/>
            </a:solidFill>
            <a:miter/>
          </a:ln>
          <a:extLst>
            <a:ext uri="{C572A759-6A51-4108-AA02-DFA0A04FC94B}">
              <ma14:wrappingTextBoxFlag xmlns:ma14="http://schemas.microsoft.com/office/mac/drawingml/2011/main" val="1"/>
            </a:ext>
          </a:extLst>
        </p:spPr>
        <p:txBody>
          <a:bodyPr lIns="45718" tIns="45718" rIns="45718" bIns="45718">
            <a:spAutoFit/>
          </a:bodyPr>
          <a:lstStyle>
            <a:lvl1pPr algn="ctr">
              <a:defRPr b="1" sz="1400">
                <a:latin typeface="+mn-lt"/>
                <a:ea typeface="+mn-ea"/>
                <a:cs typeface="+mn-cs"/>
                <a:sym typeface="Helvetica"/>
              </a:defRPr>
            </a:lvl1pPr>
          </a:lstStyle>
          <a:p>
            <a:pPr/>
            <a:r>
              <a:t>Zorgvraag</a:t>
            </a:r>
          </a:p>
        </p:txBody>
      </p:sp>
      <p:sp>
        <p:nvSpPr>
          <p:cNvPr id="175" name="Linkeraccolade 78"/>
          <p:cNvSpPr/>
          <p:nvPr/>
        </p:nvSpPr>
        <p:spPr>
          <a:xfrm>
            <a:off x="2483866" y="1773238"/>
            <a:ext cx="215902" cy="9350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cubicBezTo>
                  <a:pt x="15635" y="21600"/>
                  <a:pt x="10800" y="21414"/>
                  <a:pt x="10800" y="21184"/>
                </a:cubicBezTo>
                <a:lnTo>
                  <a:pt x="10800" y="11216"/>
                </a:lnTo>
                <a:cubicBezTo>
                  <a:pt x="10800" y="10986"/>
                  <a:pt x="5965" y="10800"/>
                  <a:pt x="0" y="10800"/>
                </a:cubicBezTo>
                <a:cubicBezTo>
                  <a:pt x="5965" y="10800"/>
                  <a:pt x="10800" y="10614"/>
                  <a:pt x="10800" y="10384"/>
                </a:cubicBezTo>
                <a:lnTo>
                  <a:pt x="10800" y="416"/>
                </a:lnTo>
                <a:cubicBezTo>
                  <a:pt x="10800" y="186"/>
                  <a:pt x="15635" y="0"/>
                  <a:pt x="21600" y="0"/>
                </a:cubicBezTo>
              </a:path>
            </a:pathLst>
          </a:custGeom>
          <a:ln w="6350">
            <a:solidFill>
              <a:srgbClr val="000000"/>
            </a:solidFill>
            <a:miter/>
          </a:ln>
        </p:spPr>
        <p:txBody>
          <a:bodyPr lIns="45718" tIns="45718" rIns="45718" bIns="45718" anchor="ctr"/>
          <a:lstStyle/>
          <a:p>
            <a:pPr algn="ctr"/>
          </a:p>
        </p:txBody>
      </p:sp>
      <p:sp>
        <p:nvSpPr>
          <p:cNvPr id="176" name="Rechte verbindingslijn 87"/>
          <p:cNvSpPr/>
          <p:nvPr/>
        </p:nvSpPr>
        <p:spPr>
          <a:xfrm>
            <a:off x="2687066" y="1774508"/>
            <a:ext cx="3829052" cy="1"/>
          </a:xfrm>
          <a:prstGeom prst="line">
            <a:avLst/>
          </a:prstGeom>
          <a:ln w="6350">
            <a:solidFill>
              <a:srgbClr val="000000"/>
            </a:solidFill>
            <a:prstDash val="dash"/>
            <a:miter/>
          </a:ln>
        </p:spPr>
        <p:txBody>
          <a:bodyPr lIns="45718" tIns="45718" rIns="45718" bIns="45718"/>
          <a:lstStyle/>
          <a:p>
            <a:pPr/>
          </a:p>
        </p:txBody>
      </p:sp>
      <p:sp>
        <p:nvSpPr>
          <p:cNvPr id="177" name="Rechte verbindingslijn 89"/>
          <p:cNvSpPr/>
          <p:nvPr/>
        </p:nvSpPr>
        <p:spPr>
          <a:xfrm>
            <a:off x="2672777" y="2708275"/>
            <a:ext cx="3843340" cy="0"/>
          </a:xfrm>
          <a:prstGeom prst="line">
            <a:avLst/>
          </a:prstGeom>
          <a:ln w="6350">
            <a:solidFill>
              <a:srgbClr val="000000"/>
            </a:solidFill>
            <a:prstDash val="dash"/>
            <a:miter/>
          </a:ln>
        </p:spPr>
        <p:txBody>
          <a:bodyPr lIns="45718" tIns="45718" rIns="45718" bIns="45718"/>
          <a:lstStyle/>
          <a:p>
            <a:pPr/>
          </a:p>
        </p:txBody>
      </p:sp>
      <p:sp>
        <p:nvSpPr>
          <p:cNvPr id="178" name="Tekstvak 8"/>
          <p:cNvSpPr txBox="1"/>
          <p:nvPr/>
        </p:nvSpPr>
        <p:spPr>
          <a:xfrm>
            <a:off x="3482087" y="4221163"/>
            <a:ext cx="1188087" cy="4724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sz="1400">
                <a:latin typeface="Calibri"/>
                <a:ea typeface="Calibri"/>
                <a:cs typeface="Calibri"/>
                <a:sym typeface="Calibri"/>
              </a:defRPr>
            </a:pPr>
            <a:r>
              <a:t>Zorgvraag</a:t>
            </a:r>
            <a:endParaRPr sz="2400"/>
          </a:p>
          <a:p>
            <a:pPr algn="ctr">
              <a:defRPr i="1" sz="1000">
                <a:latin typeface="+mn-lt"/>
                <a:ea typeface="+mn-ea"/>
                <a:cs typeface="+mn-cs"/>
                <a:sym typeface="Helvetica"/>
              </a:defRPr>
            </a:pPr>
            <a:r>
              <a:t>in basisjaar</a:t>
            </a:r>
          </a:p>
        </p:txBody>
      </p:sp>
      <p:sp>
        <p:nvSpPr>
          <p:cNvPr id="179" name="Titel 2"/>
          <p:cNvSpPr txBox="1"/>
          <p:nvPr>
            <p:ph type="title"/>
          </p:nvPr>
        </p:nvSpPr>
        <p:spPr>
          <a:xfrm>
            <a:off x="2365650" y="1061244"/>
            <a:ext cx="3903983" cy="433865"/>
          </a:xfrm>
          <a:prstGeom prst="rect">
            <a:avLst/>
          </a:prstGeom>
        </p:spPr>
        <p:txBody>
          <a:bodyPr/>
          <a:lstStyle>
            <a:lvl1pPr defTabSz="466344">
              <a:defRPr sz="3000"/>
            </a:lvl1pPr>
          </a:lstStyle>
          <a:p>
            <a:pPr/>
            <a:r>
              <a:t>2. Rekenmodel</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Titel 1"/>
          <p:cNvSpPr txBox="1"/>
          <p:nvPr>
            <p:ph type="title"/>
          </p:nvPr>
        </p:nvSpPr>
        <p:spPr>
          <a:xfrm>
            <a:off x="2439988" y="1471612"/>
            <a:ext cx="6248402" cy="764751"/>
          </a:xfrm>
          <a:prstGeom prst="rect">
            <a:avLst/>
          </a:prstGeom>
        </p:spPr>
        <p:txBody>
          <a:bodyPr/>
          <a:lstStyle/>
          <a:p>
            <a:pPr defTabSz="393191">
              <a:defRPr sz="2500"/>
            </a:pPr>
            <a:r>
              <a:t>2. Rekenmodel: beleidsarm/rijk</a:t>
            </a:r>
            <a:br/>
          </a:p>
        </p:txBody>
      </p:sp>
      <p:sp>
        <p:nvSpPr>
          <p:cNvPr id="184" name="Tijdelijke aanduiding voor inhoud 2"/>
          <p:cNvSpPr txBox="1"/>
          <p:nvPr>
            <p:ph type="body" idx="1"/>
          </p:nvPr>
        </p:nvSpPr>
        <p:spPr>
          <a:xfrm>
            <a:off x="2439988" y="2370161"/>
            <a:ext cx="6248402" cy="4116389"/>
          </a:xfrm>
          <a:prstGeom prst="rect">
            <a:avLst/>
          </a:prstGeom>
        </p:spPr>
        <p:txBody>
          <a:bodyPr/>
          <a:lstStyle/>
          <a:p>
            <a:pPr marL="188494" indent="-188494" defTabSz="859536">
              <a:spcBef>
                <a:spcPts val="600"/>
              </a:spcBef>
              <a:buClrTx/>
              <a:buSzPct val="60000"/>
              <a:buChar char="-"/>
              <a:defRPr b="1" sz="1800"/>
            </a:pPr>
            <a:r>
              <a:t>Startpunt model: beleidsarm</a:t>
            </a:r>
          </a:p>
          <a:p>
            <a:pPr lvl="1" marL="546633" indent="-188494" defTabSz="859536">
              <a:spcBef>
                <a:spcPts val="400"/>
              </a:spcBef>
              <a:buClrTx/>
              <a:buSzPct val="60000"/>
              <a:buChar char="-"/>
              <a:defRPr sz="1800"/>
            </a:pPr>
            <a:r>
              <a:t>historische of huidige gegevens</a:t>
            </a:r>
          </a:p>
          <a:p>
            <a:pPr lvl="1" marL="546633" indent="-188494" defTabSz="859536">
              <a:spcBef>
                <a:spcPts val="400"/>
              </a:spcBef>
              <a:buClrTx/>
              <a:buSzPct val="60000"/>
              <a:buChar char="-"/>
              <a:defRPr sz="1800"/>
            </a:pPr>
            <a:r>
              <a:t>bijvoorbeeld instroomdata, het zorgaanbod en productiegegevens. </a:t>
            </a:r>
          </a:p>
          <a:p>
            <a:pPr lvl="1" marL="546633" indent="-188494" defTabSz="859536">
              <a:spcBef>
                <a:spcPts val="400"/>
              </a:spcBef>
              <a:buClrTx/>
              <a:buSzPct val="60000"/>
              <a:buChar char="-"/>
              <a:defRPr sz="1800"/>
            </a:pPr>
            <a:r>
              <a:t>Let op: niet altijd recent beschikbaar.</a:t>
            </a:r>
          </a:p>
          <a:p>
            <a:pPr marL="188494" indent="-188494" defTabSz="859536">
              <a:spcBef>
                <a:spcPts val="600"/>
              </a:spcBef>
              <a:buClrTx/>
              <a:buSzPct val="60000"/>
              <a:buChar char="-"/>
              <a:defRPr sz="1800"/>
            </a:pPr>
          </a:p>
          <a:p>
            <a:pPr marL="188494" indent="-188494" defTabSz="859536">
              <a:spcBef>
                <a:spcPts val="600"/>
              </a:spcBef>
              <a:buClrTx/>
              <a:buSzPct val="60000"/>
              <a:buChar char="-"/>
              <a:defRPr b="1" sz="1800"/>
            </a:pPr>
            <a:r>
              <a:t>Extrapoleren naar de toekomst: beleidsrijk</a:t>
            </a:r>
          </a:p>
          <a:p>
            <a:pPr lvl="1" marL="546633" indent="-188494" defTabSz="859536">
              <a:spcBef>
                <a:spcPts val="600"/>
              </a:spcBef>
              <a:buClrTx/>
              <a:buSzPct val="60000"/>
              <a:buChar char="-"/>
              <a:defRPr sz="1800"/>
            </a:pPr>
            <a:r>
              <a:t>parameterwaarden worden bepaald op basis van niet-historische gegevens zoals grijze literatuur (beleidsvoornemens!) en expert-inschattingen over de toekomst. </a:t>
            </a:r>
          </a:p>
          <a:p>
            <a:pPr lvl="1" marL="546633" indent="-188494" defTabSz="859536">
              <a:spcBef>
                <a:spcPts val="400"/>
              </a:spcBef>
              <a:buClrTx/>
              <a:buSzPct val="60000"/>
              <a:buChar char="-"/>
              <a:defRPr sz="1800"/>
            </a:pPr>
            <a:r>
              <a:t>Voorbeelden: sociaal-culturele ontwikkelingen en onvervulde vraag behoren hiertoe.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itel 1"/>
          <p:cNvSpPr txBox="1"/>
          <p:nvPr>
            <p:ph type="title"/>
          </p:nvPr>
        </p:nvSpPr>
        <p:spPr>
          <a:xfrm>
            <a:off x="2439988" y="1471612"/>
            <a:ext cx="6248402" cy="761019"/>
          </a:xfrm>
          <a:prstGeom prst="rect">
            <a:avLst/>
          </a:prstGeom>
        </p:spPr>
        <p:txBody>
          <a:bodyPr/>
          <a:lstStyle/>
          <a:p>
            <a:pPr defTabSz="393191">
              <a:defRPr sz="2500"/>
            </a:pPr>
            <a:r>
              <a:t>2. Vullen parameters</a:t>
            </a:r>
            <a:br/>
          </a:p>
        </p:txBody>
      </p:sp>
      <p:sp>
        <p:nvSpPr>
          <p:cNvPr id="189" name="Tijdelijke aanduiding voor inhoud 2"/>
          <p:cNvSpPr txBox="1"/>
          <p:nvPr>
            <p:ph type="body" idx="1"/>
          </p:nvPr>
        </p:nvSpPr>
        <p:spPr>
          <a:prstGeom prst="rect">
            <a:avLst/>
          </a:prstGeom>
        </p:spPr>
        <p:txBody>
          <a:bodyPr/>
          <a:lstStyle/>
          <a:p>
            <a:pPr marL="200526" indent="-200526">
              <a:spcBef>
                <a:spcPts val="700"/>
              </a:spcBef>
              <a:buClrTx/>
              <a:buSzPct val="60000"/>
              <a:buChar char="-"/>
              <a:defRPr b="1" sz="2000"/>
            </a:pPr>
            <a:r>
              <a:t>Dataverzameling per parameter</a:t>
            </a:r>
          </a:p>
          <a:p>
            <a:pPr lvl="1" marL="581525" indent="-200525">
              <a:spcBef>
                <a:spcPts val="400"/>
              </a:spcBef>
              <a:buClrTx/>
              <a:buSzPct val="60000"/>
              <a:buChar char="-"/>
              <a:defRPr sz="2000"/>
            </a:pPr>
            <a:r>
              <a:t>Deskreview (gebruik beschikbare data)</a:t>
            </a:r>
          </a:p>
          <a:p>
            <a:pPr lvl="1" marL="581525" indent="-200525">
              <a:spcBef>
                <a:spcPts val="400"/>
              </a:spcBef>
              <a:buClrTx/>
              <a:buSzPct val="60000"/>
              <a:buChar char="-"/>
              <a:defRPr sz="2000"/>
            </a:pPr>
            <a:r>
              <a:t>Onafhankelijk onderzoek</a:t>
            </a:r>
          </a:p>
          <a:p>
            <a:pPr marL="200526" indent="-200526">
              <a:spcBef>
                <a:spcPts val="700"/>
              </a:spcBef>
              <a:buClrTx/>
              <a:buSzPct val="60000"/>
              <a:buChar char="-"/>
              <a:defRPr b="1" sz="2000"/>
            </a:pPr>
            <a:r>
              <a:t>Verzamelde data in Kamer Beroepen GG</a:t>
            </a:r>
          </a:p>
          <a:p>
            <a:pPr lvl="1" marL="581525" indent="-200525">
              <a:spcBef>
                <a:spcPts val="400"/>
              </a:spcBef>
              <a:buClrTx/>
              <a:buSzPct val="60000"/>
              <a:buChar char="-"/>
              <a:defRPr sz="2000"/>
            </a:pPr>
            <a:r>
              <a:t>Onderzoek bespreken op validiteit</a:t>
            </a:r>
          </a:p>
          <a:p>
            <a:pPr lvl="1" marL="581525" indent="-200525">
              <a:spcBef>
                <a:spcPts val="400"/>
              </a:spcBef>
              <a:buClrTx/>
              <a:buSzPct val="60000"/>
              <a:buChar char="-"/>
              <a:defRPr sz="2000"/>
            </a:pPr>
            <a:r>
              <a:t>Uitkomsten bespreken op waarschijnlijkheid</a:t>
            </a:r>
          </a:p>
          <a:p>
            <a:pPr marL="200526" indent="-200526">
              <a:spcBef>
                <a:spcPts val="700"/>
              </a:spcBef>
              <a:buClrTx/>
              <a:buSzPct val="60000"/>
              <a:buChar char="-"/>
              <a:defRPr b="1" sz="2000"/>
            </a:pPr>
            <a:r>
              <a:t>Vastgestelde data gaan in rekenmodel</a:t>
            </a:r>
          </a:p>
          <a:p>
            <a:pPr lvl="1" marL="581525" indent="-200525">
              <a:spcBef>
                <a:spcPts val="400"/>
              </a:spcBef>
              <a:buClrTx/>
              <a:buSzPct val="60000"/>
              <a:buChar char="-"/>
              <a:defRPr sz="2000"/>
            </a:pPr>
            <a:r>
              <a:t>Doorrekening door onafhankelijk bureau</a:t>
            </a:r>
          </a:p>
          <a:p>
            <a:pPr lvl="1" marL="581525" indent="-200525">
              <a:spcBef>
                <a:spcPts val="400"/>
              </a:spcBef>
              <a:buClrTx/>
              <a:buSzPct val="60000"/>
              <a:buChar char="-"/>
              <a:defRPr sz="2000"/>
            </a:pPr>
            <a:r>
              <a:t>Resultaat: scenario’s</a:t>
            </a:r>
          </a:p>
          <a:p>
            <a:pPr lvl="1" marL="581525" indent="-200525">
              <a:spcBef>
                <a:spcPts val="400"/>
              </a:spcBef>
              <a:buClrTx/>
              <a:buSzPct val="60000"/>
              <a:buChar char="-"/>
              <a:defRPr sz="2000"/>
            </a:pPr>
            <a:r>
              <a:t>Kamer kiest 2 scenario’s + voorkeursscenario</a:t>
            </a:r>
          </a:p>
          <a:p>
            <a:pPr lvl="1" marL="581525" indent="-200525">
              <a:spcBef>
                <a:spcPts val="400"/>
              </a:spcBef>
              <a:buClrTx/>
              <a:buSzPct val="60000"/>
              <a:buChar char="-"/>
              <a:defRPr sz="2000"/>
            </a:pPr>
            <a:r>
              <a:t>Algemeen bestuur stelt vast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1" name="Afbeelding 5" descr="Afbeelding 5"/>
          <p:cNvPicPr>
            <a:picLocks noChangeAspect="1"/>
          </p:cNvPicPr>
          <p:nvPr/>
        </p:nvPicPr>
        <p:blipFill>
          <a:blip r:embed="rId3">
            <a:extLst/>
          </a:blip>
          <a:stretch>
            <a:fillRect/>
          </a:stretch>
        </p:blipFill>
        <p:spPr>
          <a:xfrm>
            <a:off x="323527" y="819150"/>
            <a:ext cx="4819652" cy="6038850"/>
          </a:xfrm>
          <a:prstGeom prst="rect">
            <a:avLst/>
          </a:prstGeom>
          <a:ln w="12700">
            <a:miter lim="400000"/>
          </a:ln>
        </p:spPr>
      </p:pic>
      <p:sp>
        <p:nvSpPr>
          <p:cNvPr id="192" name="Titel 1"/>
          <p:cNvSpPr txBox="1"/>
          <p:nvPr>
            <p:ph type="title"/>
          </p:nvPr>
        </p:nvSpPr>
        <p:spPr>
          <a:xfrm>
            <a:off x="2411758" y="361950"/>
            <a:ext cx="6248403" cy="457200"/>
          </a:xfrm>
          <a:prstGeom prst="rect">
            <a:avLst/>
          </a:prstGeom>
        </p:spPr>
        <p:txBody>
          <a:bodyPr/>
          <a:lstStyle>
            <a:lvl1pPr defTabSz="493776">
              <a:defRPr sz="3200"/>
            </a:lvl1pPr>
          </a:lstStyle>
          <a:p>
            <a:pPr/>
            <a:r>
              <a:t>2. Rekenmodel: 39 parameters</a:t>
            </a:r>
          </a:p>
        </p:txBody>
      </p:sp>
      <p:pic>
        <p:nvPicPr>
          <p:cNvPr id="193" name="Afbeelding 4" descr="Afbeelding 4"/>
          <p:cNvPicPr>
            <a:picLocks noChangeAspect="1"/>
          </p:cNvPicPr>
          <p:nvPr/>
        </p:nvPicPr>
        <p:blipFill>
          <a:blip r:embed="rId4">
            <a:extLst/>
          </a:blip>
          <a:stretch>
            <a:fillRect/>
          </a:stretch>
        </p:blipFill>
        <p:spPr>
          <a:xfrm>
            <a:off x="3419871" y="2852934"/>
            <a:ext cx="5650989" cy="3602770"/>
          </a:xfrm>
          <a:prstGeom prst="rect">
            <a:avLst/>
          </a:prstGeom>
          <a:ln w="12700">
            <a:miter lim="400000"/>
          </a:ln>
        </p:spPr>
      </p:pic>
      <p:sp>
        <p:nvSpPr>
          <p:cNvPr id="194" name="Tijdelijke aanduiding voor inhoud 2"/>
          <p:cNvSpPr txBox="1"/>
          <p:nvPr>
            <p:ph type="body" sz="quarter" idx="1"/>
          </p:nvPr>
        </p:nvSpPr>
        <p:spPr>
          <a:xfrm>
            <a:off x="4937828" y="1276350"/>
            <a:ext cx="3927684" cy="800869"/>
          </a:xfrm>
          <a:prstGeom prst="rect">
            <a:avLst/>
          </a:prstGeom>
        </p:spPr>
        <p:txBody>
          <a:bodyPr/>
          <a:lstStyle/>
          <a:p>
            <a:pPr lvl="1" marL="0" indent="566737" algn="ctr">
              <a:spcBef>
                <a:spcPts val="1500"/>
              </a:spcBef>
              <a:buSzTx/>
              <a:buNone/>
              <a:defRPr b="1"/>
            </a:pPr>
            <a:r>
              <a:t>model </a:t>
            </a:r>
            <a:r>
              <a:rPr b="0">
                <a:latin typeface="Wingdings"/>
                <a:ea typeface="Wingdings"/>
                <a:cs typeface="Wingdings"/>
                <a:sym typeface="Wingdings"/>
              </a:rPr>
              <a:t> </a:t>
            </a:r>
            <a:r>
              <a:t>onderzoek </a:t>
            </a:r>
            <a:r>
              <a:rPr b="0">
                <a:latin typeface="Wingdings"/>
                <a:ea typeface="Wingdings"/>
                <a:cs typeface="Wingdings"/>
                <a:sym typeface="Wingdings"/>
              </a:rPr>
              <a:t> </a:t>
            </a:r>
            <a:r>
              <a:rPr u="sng"/>
              <a:t>parameterwaarden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Titel 1"/>
          <p:cNvSpPr txBox="1"/>
          <p:nvPr>
            <p:ph type="title"/>
          </p:nvPr>
        </p:nvSpPr>
        <p:spPr>
          <a:xfrm>
            <a:off x="2439988" y="1471612"/>
            <a:ext cx="6704012" cy="457202"/>
          </a:xfrm>
          <a:prstGeom prst="rect">
            <a:avLst/>
          </a:prstGeom>
        </p:spPr>
        <p:txBody>
          <a:bodyPr/>
          <a:lstStyle>
            <a:lvl1pPr defTabSz="429768">
              <a:defRPr sz="2800"/>
            </a:lvl1pPr>
          </a:lstStyle>
          <a:p>
            <a:pPr/>
            <a:r>
              <a:t>2. Rekenmodel: onderzoeken (selectie)</a:t>
            </a:r>
          </a:p>
        </p:txBody>
      </p:sp>
      <p:sp>
        <p:nvSpPr>
          <p:cNvPr id="199" name="Tijdelijke aanduiding voor inhoud 2"/>
          <p:cNvSpPr txBox="1"/>
          <p:nvPr>
            <p:ph type="body" idx="1"/>
          </p:nvPr>
        </p:nvSpPr>
        <p:spPr>
          <a:prstGeom prst="rect">
            <a:avLst/>
          </a:prstGeom>
        </p:spPr>
        <p:txBody>
          <a:bodyPr/>
          <a:lstStyle/>
          <a:p>
            <a:pPr marL="204535" indent="-204535" defTabSz="777240">
              <a:spcBef>
                <a:spcPts val="2200"/>
              </a:spcBef>
              <a:buClrTx/>
              <a:buSzPct val="60000"/>
              <a:buChar char="-"/>
              <a:defRPr sz="2000"/>
            </a:pPr>
            <a:r>
              <a:t>Vacatureonderzoek Prismant</a:t>
            </a:r>
          </a:p>
          <a:p>
            <a:pPr marL="204535" indent="-204535" defTabSz="777240">
              <a:spcBef>
                <a:spcPts val="2200"/>
              </a:spcBef>
              <a:buClrTx/>
              <a:buSzPct val="60000"/>
              <a:buChar char="-"/>
              <a:defRPr sz="2000"/>
            </a:pPr>
            <a:r>
              <a:t>Arbeidsmarktonderzoek Nivel</a:t>
            </a:r>
          </a:p>
          <a:p>
            <a:pPr marL="204535" indent="-204535" defTabSz="777240">
              <a:spcBef>
                <a:spcPts val="2200"/>
              </a:spcBef>
              <a:buClrTx/>
              <a:buSzPct val="60000"/>
              <a:buChar char="-"/>
              <a:defRPr sz="2000"/>
            </a:pPr>
            <a:r>
              <a:t>Werkproces-onderzoek: (groeps)interviews, 2 praktijksimulaties (CAOP)</a:t>
            </a:r>
          </a:p>
          <a:p>
            <a:pPr marL="204535" indent="-204535" defTabSz="777240">
              <a:spcBef>
                <a:spcPts val="2200"/>
              </a:spcBef>
              <a:buClrTx/>
              <a:buSzPct val="60000"/>
              <a:buChar char="-"/>
              <a:defRPr sz="2000"/>
            </a:pPr>
            <a:r>
              <a:t>Analyse wachttijddata Mediquest / Significant</a:t>
            </a:r>
          </a:p>
          <a:p>
            <a:pPr marL="204535" indent="-204535" defTabSz="777240">
              <a:spcBef>
                <a:spcPts val="2200"/>
              </a:spcBef>
              <a:buClrTx/>
              <a:buSzPct val="60000"/>
              <a:buChar char="-"/>
              <a:defRPr sz="2000"/>
            </a:pPr>
            <a:r>
              <a:t>Analyse declaratiedata Vektis</a:t>
            </a:r>
          </a:p>
          <a:p>
            <a:pPr marL="204535" indent="-204535" defTabSz="777240">
              <a:spcBef>
                <a:spcPts val="2200"/>
              </a:spcBef>
              <a:buClrTx/>
              <a:buSzPct val="60000"/>
              <a:buChar char="-"/>
              <a:defRPr sz="2000"/>
            </a:pPr>
            <a:r>
              <a:t>Veldgesprekken, 70-80 experts</a:t>
            </a:r>
          </a:p>
          <a:p>
            <a:pPr marL="204535" indent="-204535" defTabSz="777240">
              <a:spcBef>
                <a:spcPts val="2200"/>
              </a:spcBef>
              <a:buClrTx/>
              <a:buSzPct val="60000"/>
              <a:buChar char="-"/>
              <a:defRPr sz="2000"/>
            </a:pPr>
            <a:r>
              <a:t>Literatuurstudie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itel 1"/>
          <p:cNvSpPr txBox="1"/>
          <p:nvPr>
            <p:ph type="title"/>
          </p:nvPr>
        </p:nvSpPr>
        <p:spPr>
          <a:prstGeom prst="rect">
            <a:avLst/>
          </a:prstGeom>
        </p:spPr>
        <p:txBody>
          <a:bodyPr/>
          <a:lstStyle>
            <a:lvl1pPr defTabSz="457200">
              <a:defRPr sz="3000"/>
            </a:lvl1pPr>
          </a:lstStyle>
          <a:p>
            <a:pPr/>
            <a:r>
              <a:t>3. Raming 2018: aannames/kaders</a:t>
            </a:r>
          </a:p>
        </p:txBody>
      </p:sp>
      <p:sp>
        <p:nvSpPr>
          <p:cNvPr id="204" name="Tijdelijke aanduiding voor inhoud 2"/>
          <p:cNvSpPr txBox="1"/>
          <p:nvPr>
            <p:ph type="body" idx="1"/>
          </p:nvPr>
        </p:nvSpPr>
        <p:spPr>
          <a:prstGeom prst="rect">
            <a:avLst/>
          </a:prstGeom>
        </p:spPr>
        <p:txBody>
          <a:bodyPr/>
          <a:lstStyle/>
          <a:p>
            <a:pPr marL="240631" indent="-240631">
              <a:buClrTx/>
              <a:buSzPct val="60000"/>
              <a:buChar char="-"/>
            </a:pPr>
            <a:r>
              <a:t>Streven naar evenwicht tussen zorgaanbod en zorgvraag in evenwichtsjaar 2030</a:t>
            </a:r>
          </a:p>
          <a:p>
            <a:pPr marL="240631" indent="-240631">
              <a:buClrTx/>
              <a:buSzPct val="60000"/>
              <a:buChar char="-"/>
            </a:pPr>
          </a:p>
          <a:p>
            <a:pPr marL="240631" indent="-240631">
              <a:buClrTx/>
              <a:buSzPct val="60000"/>
              <a:buChar char="-"/>
            </a:pPr>
            <a:r>
              <a:t>Zorgaanbod 2018 + onvervulde vraag = Zorgvraag 2018</a:t>
            </a:r>
          </a:p>
          <a:p>
            <a:pPr marL="240631" indent="-240631">
              <a:buClrTx/>
              <a:buSzPct val="60000"/>
              <a:buChar char="-"/>
            </a:pPr>
          </a:p>
          <a:p>
            <a:pPr marL="240631" indent="-240631">
              <a:buClrTx/>
              <a:buSzPct val="60000"/>
              <a:buChar char="-"/>
            </a:pPr>
            <a:r>
              <a:t>Vervangingsvraag / uitbreidingsvraag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Blank Presentation">
      <a:majorFont>
        <a:latin typeface="Arial"/>
        <a:ea typeface="Arial"/>
        <a:cs typeface="Arial"/>
      </a:majorFont>
      <a:minorFont>
        <a:latin typeface="Helvetica"/>
        <a:ea typeface="Helvetica"/>
        <a:cs typeface="Helvetica"/>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Blank Presentation">
      <a:majorFont>
        <a:latin typeface="Arial"/>
        <a:ea typeface="Arial"/>
        <a:cs typeface="Arial"/>
      </a:majorFont>
      <a:minorFont>
        <a:latin typeface="Helvetica"/>
        <a:ea typeface="Helvetica"/>
        <a:cs typeface="Helvetica"/>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2000" u="none" kumimoji="0" normalizeH="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